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27"/>
  </p:notesMasterIdLst>
  <p:handoutMasterIdLst>
    <p:handoutMasterId r:id="rId28"/>
  </p:handoutMasterIdLst>
  <p:sldIdLst>
    <p:sldId id="256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62" r:id="rId15"/>
    <p:sldId id="285" r:id="rId16"/>
    <p:sldId id="259" r:id="rId17"/>
    <p:sldId id="275" r:id="rId18"/>
    <p:sldId id="272" r:id="rId19"/>
    <p:sldId id="286" r:id="rId20"/>
    <p:sldId id="287" r:id="rId21"/>
    <p:sldId id="265" r:id="rId22"/>
    <p:sldId id="267" r:id="rId23"/>
    <p:sldId id="266" r:id="rId24"/>
    <p:sldId id="269" r:id="rId25"/>
    <p:sldId id="274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Welcome" id="{E75E278A-FF0E-49A4-B170-79828D63BBAD}">
          <p14:sldIdLst>
            <p14:sldId id="256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62"/>
            <p14:sldId id="285"/>
            <p14:sldId id="259"/>
            <p14:sldId id="275"/>
            <p14:sldId id="272"/>
            <p14:sldId id="286"/>
            <p14:sldId id="287"/>
            <p14:sldId id="265"/>
            <p14:sldId id="267"/>
            <p14:sldId id="266"/>
            <p14:sldId id="269"/>
            <p14:sldId id="274"/>
          </p14:sldIdLst>
        </p14:section>
        <p14:section name="Design, Morph, Annotate, Work Together, Tell Me" id="{B9B51309-D148-4332-87C2-07BE32FBCA3B}">
          <p14:sldIdLst/>
        </p14:section>
        <p14:section name="Learn More" id="{2CC34DB2-6590-42C0-AD4B-A04C6060184E}">
          <p14:sldIdLst/>
        </p14:section>
      </p14:sectionLst>
    </p:ex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4726"/>
    <a:srgbClr val="404040"/>
    <a:srgbClr val="FF9B45"/>
    <a:srgbClr val="DD462F"/>
    <a:srgbClr val="F8CFB6"/>
    <a:srgbClr val="F8CAB6"/>
    <a:srgbClr val="923922"/>
    <a:srgbClr val="F5F5F5"/>
    <a:srgbClr val="F2F2F2"/>
    <a:srgbClr val="D2B4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882" autoAdjust="0"/>
    <p:restoredTop sz="94241" autoAdjust="0"/>
  </p:normalViewPr>
  <p:slideViewPr>
    <p:cSldViewPr snapToGrid="0">
      <p:cViewPr varScale="1">
        <p:scale>
          <a:sx n="75" d="100"/>
          <a:sy n="75" d="100"/>
        </p:scale>
        <p:origin x="-300" y="-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C4E200-BEE7-4BFC-90A0-2261AC119567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0"/>
      <dgm:spPr/>
    </dgm:pt>
    <dgm:pt modelId="{6FBA34C3-703E-455A-8736-6629F91418BC}">
      <dgm:prSet phldrT="[Text]" phldr="1"/>
      <dgm:spPr/>
      <dgm:t>
        <a:bodyPr/>
        <a:lstStyle/>
        <a:p>
          <a:endParaRPr lang="en-US"/>
        </a:p>
      </dgm:t>
    </dgm:pt>
    <dgm:pt modelId="{D7FD5C9E-2C50-4238-A10F-884F12C90834}" type="parTrans" cxnId="{BC235593-1069-46D3-88BC-5C2AA8A7BA48}">
      <dgm:prSet/>
      <dgm:spPr/>
      <dgm:t>
        <a:bodyPr/>
        <a:lstStyle/>
        <a:p>
          <a:endParaRPr lang="en-US"/>
        </a:p>
      </dgm:t>
    </dgm:pt>
    <dgm:pt modelId="{3CADE0F1-4795-47E3-A040-C661E604A0D1}" type="sibTrans" cxnId="{BC235593-1069-46D3-88BC-5C2AA8A7BA48}">
      <dgm:prSet/>
      <dgm:spPr/>
      <dgm:t>
        <a:bodyPr/>
        <a:lstStyle/>
        <a:p>
          <a:endParaRPr lang="en-US"/>
        </a:p>
      </dgm:t>
    </dgm:pt>
    <dgm:pt modelId="{2F00B7FA-031B-4B7E-AE1D-A40C4EBF00CE}">
      <dgm:prSet phldrT="[Text]" phldr="1"/>
      <dgm:spPr/>
      <dgm:t>
        <a:bodyPr/>
        <a:lstStyle/>
        <a:p>
          <a:endParaRPr lang="en-US"/>
        </a:p>
      </dgm:t>
    </dgm:pt>
    <dgm:pt modelId="{CBADC4DA-28EA-49F4-8A0A-7FBBCC78BC10}" type="parTrans" cxnId="{89912425-F702-456D-8D95-55E83814859E}">
      <dgm:prSet/>
      <dgm:spPr/>
      <dgm:t>
        <a:bodyPr/>
        <a:lstStyle/>
        <a:p>
          <a:endParaRPr lang="en-US"/>
        </a:p>
      </dgm:t>
    </dgm:pt>
    <dgm:pt modelId="{4CF1B2E8-5514-4A47-945E-28F244AC6C74}" type="sibTrans" cxnId="{89912425-F702-456D-8D95-55E83814859E}">
      <dgm:prSet/>
      <dgm:spPr/>
      <dgm:t>
        <a:bodyPr/>
        <a:lstStyle/>
        <a:p>
          <a:endParaRPr lang="en-US"/>
        </a:p>
      </dgm:t>
    </dgm:pt>
    <dgm:pt modelId="{65FCB563-FFC4-4306-83DD-F17E2DE4DBDB}">
      <dgm:prSet phldrT="[Text]" phldr="1"/>
      <dgm:spPr/>
      <dgm:t>
        <a:bodyPr/>
        <a:lstStyle/>
        <a:p>
          <a:endParaRPr lang="en-US" dirty="0"/>
        </a:p>
      </dgm:t>
    </dgm:pt>
    <dgm:pt modelId="{1033707B-799D-45F0-991E-CBEB4A6C00F2}" type="parTrans" cxnId="{E4CD120B-F139-430F-A1F1-BD7CB7926796}">
      <dgm:prSet/>
      <dgm:spPr/>
      <dgm:t>
        <a:bodyPr/>
        <a:lstStyle/>
        <a:p>
          <a:endParaRPr lang="en-US"/>
        </a:p>
      </dgm:t>
    </dgm:pt>
    <dgm:pt modelId="{D032F939-254E-436B-8328-AB6387557641}" type="sibTrans" cxnId="{E4CD120B-F139-430F-A1F1-BD7CB7926796}">
      <dgm:prSet/>
      <dgm:spPr/>
      <dgm:t>
        <a:bodyPr/>
        <a:lstStyle/>
        <a:p>
          <a:endParaRPr lang="en-US"/>
        </a:p>
      </dgm:t>
    </dgm:pt>
    <dgm:pt modelId="{3DC405A4-7E02-41F5-B1A5-CE2120BA55D5}" type="pres">
      <dgm:prSet presAssocID="{3BC4E200-BEE7-4BFC-90A0-2261AC119567}" presName="Name0" presStyleCnt="0">
        <dgm:presLayoutVars>
          <dgm:dir/>
          <dgm:animLvl val="lvl"/>
          <dgm:resizeHandles val="exact"/>
        </dgm:presLayoutVars>
      </dgm:prSet>
      <dgm:spPr/>
    </dgm:pt>
    <dgm:pt modelId="{71F2AA0C-1605-44B9-8664-BC77BB4F2916}" type="pres">
      <dgm:prSet presAssocID="{3BC4E200-BEE7-4BFC-90A0-2261AC119567}" presName="dummy" presStyleCnt="0"/>
      <dgm:spPr/>
    </dgm:pt>
    <dgm:pt modelId="{D4A2594E-EAC3-4FDE-8D38-F79EFB30ACCF}" type="pres">
      <dgm:prSet presAssocID="{3BC4E200-BEE7-4BFC-90A0-2261AC119567}" presName="linH" presStyleCnt="0"/>
      <dgm:spPr/>
    </dgm:pt>
    <dgm:pt modelId="{1C40B18F-A8D9-42E8-AD56-7874D6D54241}" type="pres">
      <dgm:prSet presAssocID="{3BC4E200-BEE7-4BFC-90A0-2261AC119567}" presName="padding1" presStyleCnt="0"/>
      <dgm:spPr/>
    </dgm:pt>
    <dgm:pt modelId="{20B2A390-0FF2-4F06-B642-FC500CEBFA97}" type="pres">
      <dgm:prSet presAssocID="{6FBA34C3-703E-455A-8736-6629F91418BC}" presName="linV" presStyleCnt="0"/>
      <dgm:spPr/>
    </dgm:pt>
    <dgm:pt modelId="{3246F247-D633-4E8C-B2C3-5B681D8DFB09}" type="pres">
      <dgm:prSet presAssocID="{6FBA34C3-703E-455A-8736-6629F91418BC}" presName="spVertical1" presStyleCnt="0"/>
      <dgm:spPr/>
    </dgm:pt>
    <dgm:pt modelId="{299E6AFC-ED36-492C-9BDA-AA5436251C93}" type="pres">
      <dgm:prSet presAssocID="{6FBA34C3-703E-455A-8736-6629F91418BC}" presName="parTx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40A7D67-8C70-4FA6-AD70-441FEE4A4AA7}" type="pres">
      <dgm:prSet presAssocID="{6FBA34C3-703E-455A-8736-6629F91418BC}" presName="spVertical2" presStyleCnt="0"/>
      <dgm:spPr/>
    </dgm:pt>
    <dgm:pt modelId="{985BDB3B-9F86-4731-A23D-7EA88650E937}" type="pres">
      <dgm:prSet presAssocID="{6FBA34C3-703E-455A-8736-6629F91418BC}" presName="spVertical3" presStyleCnt="0"/>
      <dgm:spPr/>
    </dgm:pt>
    <dgm:pt modelId="{F7D7AE7D-6A49-4453-A09E-B56506455254}" type="pres">
      <dgm:prSet presAssocID="{3CADE0F1-4795-47E3-A040-C661E604A0D1}" presName="space" presStyleCnt="0"/>
      <dgm:spPr/>
    </dgm:pt>
    <dgm:pt modelId="{F6AFA741-F961-42A6-A359-E98FEDF2202C}" type="pres">
      <dgm:prSet presAssocID="{2F00B7FA-031B-4B7E-AE1D-A40C4EBF00CE}" presName="linV" presStyleCnt="0"/>
      <dgm:spPr/>
    </dgm:pt>
    <dgm:pt modelId="{2F5F5010-BE03-40E8-8816-005C93A3A7E2}" type="pres">
      <dgm:prSet presAssocID="{2F00B7FA-031B-4B7E-AE1D-A40C4EBF00CE}" presName="spVertical1" presStyleCnt="0"/>
      <dgm:spPr/>
    </dgm:pt>
    <dgm:pt modelId="{7A98CB29-864B-4C95-9221-F42B1856044F}" type="pres">
      <dgm:prSet presAssocID="{2F00B7FA-031B-4B7E-AE1D-A40C4EBF00CE}" presName="parTx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0C3353B-30AF-4F78-BD6B-13A4402DCFA0}" type="pres">
      <dgm:prSet presAssocID="{2F00B7FA-031B-4B7E-AE1D-A40C4EBF00CE}" presName="spVertical2" presStyleCnt="0"/>
      <dgm:spPr/>
    </dgm:pt>
    <dgm:pt modelId="{1A0FC915-9D9C-470B-9FB8-46963FA556ED}" type="pres">
      <dgm:prSet presAssocID="{2F00B7FA-031B-4B7E-AE1D-A40C4EBF00CE}" presName="spVertical3" presStyleCnt="0"/>
      <dgm:spPr/>
    </dgm:pt>
    <dgm:pt modelId="{986C10D1-1324-4561-BE81-8C9368C1797B}" type="pres">
      <dgm:prSet presAssocID="{4CF1B2E8-5514-4A47-945E-28F244AC6C74}" presName="space" presStyleCnt="0"/>
      <dgm:spPr/>
    </dgm:pt>
    <dgm:pt modelId="{D245BA0B-24A4-4418-B681-32E77114C320}" type="pres">
      <dgm:prSet presAssocID="{65FCB563-FFC4-4306-83DD-F17E2DE4DBDB}" presName="linV" presStyleCnt="0"/>
      <dgm:spPr/>
    </dgm:pt>
    <dgm:pt modelId="{58E483FA-8BE3-484B-8B1E-2AB40B1C4DA4}" type="pres">
      <dgm:prSet presAssocID="{65FCB563-FFC4-4306-83DD-F17E2DE4DBDB}" presName="spVertical1" presStyleCnt="0"/>
      <dgm:spPr/>
    </dgm:pt>
    <dgm:pt modelId="{17DE4E71-26C4-41B6-813F-06C0E064C6DD}" type="pres">
      <dgm:prSet presAssocID="{65FCB563-FFC4-4306-83DD-F17E2DE4DBDB}" presName="parTx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8BB84ACB-EBA6-4C76-9739-62E0DF2598F8}" type="pres">
      <dgm:prSet presAssocID="{65FCB563-FFC4-4306-83DD-F17E2DE4DBDB}" presName="spVertical2" presStyleCnt="0"/>
      <dgm:spPr/>
    </dgm:pt>
    <dgm:pt modelId="{9BF19D8C-C46F-4490-8E6B-D288BE44BDB1}" type="pres">
      <dgm:prSet presAssocID="{65FCB563-FFC4-4306-83DD-F17E2DE4DBDB}" presName="spVertical3" presStyleCnt="0"/>
      <dgm:spPr/>
    </dgm:pt>
    <dgm:pt modelId="{46256033-3A67-4529-A186-2780BEB65E30}" type="pres">
      <dgm:prSet presAssocID="{3BC4E200-BEE7-4BFC-90A0-2261AC119567}" presName="padding2" presStyleCnt="0"/>
      <dgm:spPr/>
    </dgm:pt>
    <dgm:pt modelId="{B8CB3A03-28BF-44E5-968C-F011C0511087}" type="pres">
      <dgm:prSet presAssocID="{3BC4E200-BEE7-4BFC-90A0-2261AC119567}" presName="negArrow" presStyleCnt="0"/>
      <dgm:spPr/>
    </dgm:pt>
    <dgm:pt modelId="{5CCD4F94-BD5B-4738-A230-0888EF13FF78}" type="pres">
      <dgm:prSet presAssocID="{3BC4E200-BEE7-4BFC-90A0-2261AC119567}" presName="backgroundArrow" presStyleLbl="node1" presStyleIdx="0" presStyleCnt="1"/>
      <dgm:spPr/>
    </dgm:pt>
  </dgm:ptLst>
  <dgm:cxnLst>
    <dgm:cxn modelId="{D4B6F411-1BFC-4419-9497-6FEAC7106D29}" type="presOf" srcId="{3BC4E200-BEE7-4BFC-90A0-2261AC119567}" destId="{3DC405A4-7E02-41F5-B1A5-CE2120BA55D5}" srcOrd="0" destOrd="0" presId="urn:microsoft.com/office/officeart/2005/8/layout/hProcess3"/>
    <dgm:cxn modelId="{87EDE481-169B-40F6-89E1-1E2CC6485C25}" type="presOf" srcId="{2F00B7FA-031B-4B7E-AE1D-A40C4EBF00CE}" destId="{7A98CB29-864B-4C95-9221-F42B1856044F}" srcOrd="0" destOrd="0" presId="urn:microsoft.com/office/officeart/2005/8/layout/hProcess3"/>
    <dgm:cxn modelId="{E4CD120B-F139-430F-A1F1-BD7CB7926796}" srcId="{3BC4E200-BEE7-4BFC-90A0-2261AC119567}" destId="{65FCB563-FFC4-4306-83DD-F17E2DE4DBDB}" srcOrd="2" destOrd="0" parTransId="{1033707B-799D-45F0-991E-CBEB4A6C00F2}" sibTransId="{D032F939-254E-436B-8328-AB6387557641}"/>
    <dgm:cxn modelId="{89912425-F702-456D-8D95-55E83814859E}" srcId="{3BC4E200-BEE7-4BFC-90A0-2261AC119567}" destId="{2F00B7FA-031B-4B7E-AE1D-A40C4EBF00CE}" srcOrd="1" destOrd="0" parTransId="{CBADC4DA-28EA-49F4-8A0A-7FBBCC78BC10}" sibTransId="{4CF1B2E8-5514-4A47-945E-28F244AC6C74}"/>
    <dgm:cxn modelId="{A630D98B-76D6-406F-9AAE-35BF511BEBA3}" type="presOf" srcId="{6FBA34C3-703E-455A-8736-6629F91418BC}" destId="{299E6AFC-ED36-492C-9BDA-AA5436251C93}" srcOrd="0" destOrd="0" presId="urn:microsoft.com/office/officeart/2005/8/layout/hProcess3"/>
    <dgm:cxn modelId="{BC235593-1069-46D3-88BC-5C2AA8A7BA48}" srcId="{3BC4E200-BEE7-4BFC-90A0-2261AC119567}" destId="{6FBA34C3-703E-455A-8736-6629F91418BC}" srcOrd="0" destOrd="0" parTransId="{D7FD5C9E-2C50-4238-A10F-884F12C90834}" sibTransId="{3CADE0F1-4795-47E3-A040-C661E604A0D1}"/>
    <dgm:cxn modelId="{93C5C156-3330-4B66-A13E-89D9EF957DC1}" type="presOf" srcId="{65FCB563-FFC4-4306-83DD-F17E2DE4DBDB}" destId="{17DE4E71-26C4-41B6-813F-06C0E064C6DD}" srcOrd="0" destOrd="0" presId="urn:microsoft.com/office/officeart/2005/8/layout/hProcess3"/>
    <dgm:cxn modelId="{69667C7E-DCCC-44C4-A2A9-69C166565904}" type="presParOf" srcId="{3DC405A4-7E02-41F5-B1A5-CE2120BA55D5}" destId="{71F2AA0C-1605-44B9-8664-BC77BB4F2916}" srcOrd="0" destOrd="0" presId="urn:microsoft.com/office/officeart/2005/8/layout/hProcess3"/>
    <dgm:cxn modelId="{DF169709-90CB-4E7C-AA01-09009F03286E}" type="presParOf" srcId="{3DC405A4-7E02-41F5-B1A5-CE2120BA55D5}" destId="{D4A2594E-EAC3-4FDE-8D38-F79EFB30ACCF}" srcOrd="1" destOrd="0" presId="urn:microsoft.com/office/officeart/2005/8/layout/hProcess3"/>
    <dgm:cxn modelId="{BFCD64EA-7773-4C0D-A688-E5B44C3EDDF3}" type="presParOf" srcId="{D4A2594E-EAC3-4FDE-8D38-F79EFB30ACCF}" destId="{1C40B18F-A8D9-42E8-AD56-7874D6D54241}" srcOrd="0" destOrd="0" presId="urn:microsoft.com/office/officeart/2005/8/layout/hProcess3"/>
    <dgm:cxn modelId="{D94886EF-A335-4082-A3B4-79C75E9251D6}" type="presParOf" srcId="{D4A2594E-EAC3-4FDE-8D38-F79EFB30ACCF}" destId="{20B2A390-0FF2-4F06-B642-FC500CEBFA97}" srcOrd="1" destOrd="0" presId="urn:microsoft.com/office/officeart/2005/8/layout/hProcess3"/>
    <dgm:cxn modelId="{FA83EE31-2B69-4251-89A5-26FED8AACCBB}" type="presParOf" srcId="{20B2A390-0FF2-4F06-B642-FC500CEBFA97}" destId="{3246F247-D633-4E8C-B2C3-5B681D8DFB09}" srcOrd="0" destOrd="0" presId="urn:microsoft.com/office/officeart/2005/8/layout/hProcess3"/>
    <dgm:cxn modelId="{A0306D49-8EDC-4126-849C-4814C2715AA2}" type="presParOf" srcId="{20B2A390-0FF2-4F06-B642-FC500CEBFA97}" destId="{299E6AFC-ED36-492C-9BDA-AA5436251C93}" srcOrd="1" destOrd="0" presId="urn:microsoft.com/office/officeart/2005/8/layout/hProcess3"/>
    <dgm:cxn modelId="{101E3826-BD3B-4F93-9C92-174303A50F31}" type="presParOf" srcId="{20B2A390-0FF2-4F06-B642-FC500CEBFA97}" destId="{540A7D67-8C70-4FA6-AD70-441FEE4A4AA7}" srcOrd="2" destOrd="0" presId="urn:microsoft.com/office/officeart/2005/8/layout/hProcess3"/>
    <dgm:cxn modelId="{C4DF0811-826A-41E7-B190-069DEB7C781C}" type="presParOf" srcId="{20B2A390-0FF2-4F06-B642-FC500CEBFA97}" destId="{985BDB3B-9F86-4731-A23D-7EA88650E937}" srcOrd="3" destOrd="0" presId="urn:microsoft.com/office/officeart/2005/8/layout/hProcess3"/>
    <dgm:cxn modelId="{60E8FC46-8652-441E-94A1-CD0DE00F0AFF}" type="presParOf" srcId="{D4A2594E-EAC3-4FDE-8D38-F79EFB30ACCF}" destId="{F7D7AE7D-6A49-4453-A09E-B56506455254}" srcOrd="2" destOrd="0" presId="urn:microsoft.com/office/officeart/2005/8/layout/hProcess3"/>
    <dgm:cxn modelId="{231ACE70-2189-4E83-B469-711C3C5F41DB}" type="presParOf" srcId="{D4A2594E-EAC3-4FDE-8D38-F79EFB30ACCF}" destId="{F6AFA741-F961-42A6-A359-E98FEDF2202C}" srcOrd="3" destOrd="0" presId="urn:microsoft.com/office/officeart/2005/8/layout/hProcess3"/>
    <dgm:cxn modelId="{2B4B4E44-3FA1-430A-B28D-8BC3C1986B1B}" type="presParOf" srcId="{F6AFA741-F961-42A6-A359-E98FEDF2202C}" destId="{2F5F5010-BE03-40E8-8816-005C93A3A7E2}" srcOrd="0" destOrd="0" presId="urn:microsoft.com/office/officeart/2005/8/layout/hProcess3"/>
    <dgm:cxn modelId="{13AEF7B4-7E52-4085-8771-D72696903E47}" type="presParOf" srcId="{F6AFA741-F961-42A6-A359-E98FEDF2202C}" destId="{7A98CB29-864B-4C95-9221-F42B1856044F}" srcOrd="1" destOrd="0" presId="urn:microsoft.com/office/officeart/2005/8/layout/hProcess3"/>
    <dgm:cxn modelId="{6E5D6DD5-032E-4BBD-9ACF-7FEB3C9A1973}" type="presParOf" srcId="{F6AFA741-F961-42A6-A359-E98FEDF2202C}" destId="{E0C3353B-30AF-4F78-BD6B-13A4402DCFA0}" srcOrd="2" destOrd="0" presId="urn:microsoft.com/office/officeart/2005/8/layout/hProcess3"/>
    <dgm:cxn modelId="{CDB033A6-8212-4DDB-8678-5232FFBF9940}" type="presParOf" srcId="{F6AFA741-F961-42A6-A359-E98FEDF2202C}" destId="{1A0FC915-9D9C-470B-9FB8-46963FA556ED}" srcOrd="3" destOrd="0" presId="urn:microsoft.com/office/officeart/2005/8/layout/hProcess3"/>
    <dgm:cxn modelId="{200075C8-80A5-46B4-9717-B4881BB91CF4}" type="presParOf" srcId="{D4A2594E-EAC3-4FDE-8D38-F79EFB30ACCF}" destId="{986C10D1-1324-4561-BE81-8C9368C1797B}" srcOrd="4" destOrd="0" presId="urn:microsoft.com/office/officeart/2005/8/layout/hProcess3"/>
    <dgm:cxn modelId="{858092E7-6391-4300-9054-181385F68E81}" type="presParOf" srcId="{D4A2594E-EAC3-4FDE-8D38-F79EFB30ACCF}" destId="{D245BA0B-24A4-4418-B681-32E77114C320}" srcOrd="5" destOrd="0" presId="urn:microsoft.com/office/officeart/2005/8/layout/hProcess3"/>
    <dgm:cxn modelId="{6AFA6A2C-2CD2-437C-83E7-ABD5B0BC5D77}" type="presParOf" srcId="{D245BA0B-24A4-4418-B681-32E77114C320}" destId="{58E483FA-8BE3-484B-8B1E-2AB40B1C4DA4}" srcOrd="0" destOrd="0" presId="urn:microsoft.com/office/officeart/2005/8/layout/hProcess3"/>
    <dgm:cxn modelId="{CCA189A7-408D-4486-B469-D88DAD7C2056}" type="presParOf" srcId="{D245BA0B-24A4-4418-B681-32E77114C320}" destId="{17DE4E71-26C4-41B6-813F-06C0E064C6DD}" srcOrd="1" destOrd="0" presId="urn:microsoft.com/office/officeart/2005/8/layout/hProcess3"/>
    <dgm:cxn modelId="{16CD5BE0-F816-4DF7-A45A-E3744F71B541}" type="presParOf" srcId="{D245BA0B-24A4-4418-B681-32E77114C320}" destId="{8BB84ACB-EBA6-4C76-9739-62E0DF2598F8}" srcOrd="2" destOrd="0" presId="urn:microsoft.com/office/officeart/2005/8/layout/hProcess3"/>
    <dgm:cxn modelId="{F5415C14-A17B-4E41-A97F-1C3A4FAA8DD7}" type="presParOf" srcId="{D245BA0B-24A4-4418-B681-32E77114C320}" destId="{9BF19D8C-C46F-4490-8E6B-D288BE44BDB1}" srcOrd="3" destOrd="0" presId="urn:microsoft.com/office/officeart/2005/8/layout/hProcess3"/>
    <dgm:cxn modelId="{4FD4109E-E658-49CA-9575-1462BB1CC576}" type="presParOf" srcId="{D4A2594E-EAC3-4FDE-8D38-F79EFB30ACCF}" destId="{46256033-3A67-4529-A186-2780BEB65E30}" srcOrd="6" destOrd="0" presId="urn:microsoft.com/office/officeart/2005/8/layout/hProcess3"/>
    <dgm:cxn modelId="{477931DC-5CA5-4650-8A42-7B7C40482C7B}" type="presParOf" srcId="{D4A2594E-EAC3-4FDE-8D38-F79EFB30ACCF}" destId="{B8CB3A03-28BF-44E5-968C-F011C0511087}" srcOrd="7" destOrd="0" presId="urn:microsoft.com/office/officeart/2005/8/layout/hProcess3"/>
    <dgm:cxn modelId="{BD256D9B-E39D-4483-B677-44247502C18E}" type="presParOf" srcId="{D4A2594E-EAC3-4FDE-8D38-F79EFB30ACCF}" destId="{5CCD4F94-BD5B-4738-A230-0888EF13FF78}" srcOrd="8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CD4F94-BD5B-4738-A230-0888EF13FF78}">
      <dsp:nvSpPr>
        <dsp:cNvPr id="0" name=""/>
        <dsp:cNvSpPr/>
      </dsp:nvSpPr>
      <dsp:spPr>
        <a:xfrm>
          <a:off x="0" y="25800"/>
          <a:ext cx="1934445" cy="720000"/>
        </a:xfrm>
        <a:prstGeom prst="right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DE4E71-26C4-41B6-813F-06C0E064C6DD}">
      <dsp:nvSpPr>
        <dsp:cNvPr id="0" name=""/>
        <dsp:cNvSpPr/>
      </dsp:nvSpPr>
      <dsp:spPr>
        <a:xfrm>
          <a:off x="1274935" y="205800"/>
          <a:ext cx="466609" cy="36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01600" rIns="0" bIns="1016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 dirty="0"/>
        </a:p>
      </dsp:txBody>
      <dsp:txXfrm>
        <a:off x="1274935" y="205800"/>
        <a:ext cx="466609" cy="360000"/>
      </dsp:txXfrm>
    </dsp:sp>
    <dsp:sp modelId="{7A98CB29-864B-4C95-9221-F42B1856044F}">
      <dsp:nvSpPr>
        <dsp:cNvPr id="0" name=""/>
        <dsp:cNvSpPr/>
      </dsp:nvSpPr>
      <dsp:spPr>
        <a:xfrm>
          <a:off x="715004" y="205800"/>
          <a:ext cx="466609" cy="36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01600" rIns="0" bIns="1016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>
        <a:off x="715004" y="205800"/>
        <a:ext cx="466609" cy="360000"/>
      </dsp:txXfrm>
    </dsp:sp>
    <dsp:sp modelId="{299E6AFC-ED36-492C-9BDA-AA5436251C93}">
      <dsp:nvSpPr>
        <dsp:cNvPr id="0" name=""/>
        <dsp:cNvSpPr/>
      </dsp:nvSpPr>
      <dsp:spPr>
        <a:xfrm>
          <a:off x="155073" y="205800"/>
          <a:ext cx="466609" cy="36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01600" rIns="0" bIns="1016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>
        <a:off x="155073" y="205800"/>
        <a:ext cx="466609" cy="36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680FBE-A8DF-4758-9AC4-3A9E1039168F}" type="datetimeFigureOut">
              <a:rPr lang="en-US" smtClean="0"/>
              <a:t>4/22/2022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679768-A2FC-4D08-91F6-8DCE6C566B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2551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13577B-6902-467D-A26C-08A0DD5E4E03}" type="datetimeFigureOut">
              <a:rPr lang="en-US" smtClean="0"/>
              <a:t>4/22/2022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61EA0F-A667-4B49-8422-0062BC55E2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910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7698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4413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2146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1384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3902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5111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2255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5462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1758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8259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66801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2171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5256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8527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0682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6651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7660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2008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6553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7402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6548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637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blackWhite">
          <a:xfrm>
            <a:off x="254950" y="262784"/>
            <a:ext cx="11682101" cy="633243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549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sz="1800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1207" y="448056"/>
            <a:ext cx="6877119" cy="640080"/>
          </a:xfrm>
        </p:spPr>
        <p:txBody>
          <a:bodyPr anchor="b" anchorCtr="0">
            <a:normAutofit/>
          </a:bodyPr>
          <a:lstStyle>
            <a:lvl1pPr>
              <a:defRPr sz="2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39496" y="1435608"/>
            <a:ext cx="4416552" cy="3977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Click to edit Master text styles</a:t>
            </a:r>
          </a:p>
          <a:p>
            <a:pPr marL="0" lvl="1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Second level</a:t>
            </a:r>
          </a:p>
          <a:p>
            <a:pPr marL="0" lvl="2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Third level</a:t>
            </a:r>
          </a:p>
          <a:p>
            <a:pPr marL="0" lvl="3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Fourth level</a:t>
            </a:r>
          </a:p>
          <a:p>
            <a:pPr marL="0" lvl="4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53949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BEEBAAA-29B5-4AF5-BC5F-7E580C29002D}" type="datetimeFigureOut">
              <a:rPr lang="en-US" smtClean="0"/>
              <a:pPr/>
              <a:t>4/22/2022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2039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7192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836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54951" y="262784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Rectangle 9"/>
          <p:cNvSpPr/>
          <p:nvPr userDrawn="1"/>
        </p:nvSpPr>
        <p:spPr bwMode="blackWhite">
          <a:xfrm>
            <a:off x="254950" y="262784"/>
            <a:ext cx="11682101" cy="207264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08" y="1536192"/>
            <a:ext cx="6876288" cy="64008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539496" y="2560320"/>
            <a:ext cx="9445752" cy="3977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24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Click to edit Master text styles</a:t>
            </a:r>
          </a:p>
          <a:p>
            <a:pPr marL="0" lvl="1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Second level</a:t>
            </a:r>
          </a:p>
          <a:p>
            <a:pPr marL="0" lvl="2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Third level</a:t>
            </a:r>
          </a:p>
          <a:p>
            <a:pPr marL="0" lvl="3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Fourth level</a:t>
            </a:r>
          </a:p>
          <a:p>
            <a:pPr marL="0" lvl="4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655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sz="180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1208" y="448056"/>
            <a:ext cx="6876288" cy="640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496" y="1435608"/>
            <a:ext cx="4416552" cy="3977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949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BEEBAAA-29B5-4AF5-BC5F-7E580C29002D}" type="datetimeFigureOut">
              <a:rPr lang="en-US" smtClean="0"/>
              <a:pPr/>
              <a:t>4/22/2022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2039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75904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675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Tx/>
        <a:buNone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2286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20574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5146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18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0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11.jpg"/><Relationship Id="rId9" Type="http://schemas.microsoft.com/office/2007/relationships/diagramDrawing" Target="../diagrams/drawing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831" y="832852"/>
            <a:ext cx="9762337" cy="2756509"/>
          </a:xfrm>
        </p:spPr>
        <p:txBody>
          <a:bodyPr anchor="ctr" anchorCtr="0">
            <a:normAutofit fontScale="90000"/>
          </a:bodyPr>
          <a:lstStyle/>
          <a:p>
            <a:pPr algn="ctr"/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Ethical Guidelines for Responsible Artificial Intelligence</a:t>
            </a:r>
            <a:b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sz="4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2470245" y="3432412"/>
            <a:ext cx="7906422" cy="1136650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Amir Mosavi (University of Public Service)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Anthony Theodore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Chronopoulos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(University of Texas San Antonio)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18077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831" y="478011"/>
            <a:ext cx="9762337" cy="944390"/>
          </a:xfrm>
        </p:spPr>
        <p:txBody>
          <a:bodyPr anchor="ctr" anchorCtr="0">
            <a:normAutofit/>
          </a:bodyPr>
          <a:lstStyle/>
          <a:p>
            <a:pPr algn="ctr"/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Machine Learning Progress</a:t>
            </a:r>
          </a:p>
        </p:txBody>
      </p:sp>
      <p:sp useBgFill="1">
        <p:nvSpPr>
          <p:cNvPr id="5" name="Subtitle 2">
            <a:extLst>
              <a:ext uri="{FF2B5EF4-FFF2-40B4-BE49-F238E27FC236}">
                <a16:creationId xmlns:a16="http://schemas.microsoft.com/office/drawing/2014/main" xmlns="" id="{0A6BD254-8D8B-445C-8066-3747DDF95523}"/>
              </a:ext>
            </a:extLst>
          </p:cNvPr>
          <p:cNvSpPr txBox="1">
            <a:spLocks/>
          </p:cNvSpPr>
          <p:nvPr/>
        </p:nvSpPr>
        <p:spPr>
          <a:xfrm>
            <a:off x="180380" y="146713"/>
            <a:ext cx="11831240" cy="65099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Tx/>
              <a:buNone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574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4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71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2FDFA7A7-CBB0-4D0F-A196-206A4B4DF85F}"/>
              </a:ext>
            </a:extLst>
          </p:cNvPr>
          <p:cNvSpPr txBox="1">
            <a:spLocks/>
          </p:cNvSpPr>
          <p:nvPr/>
        </p:nvSpPr>
        <p:spPr>
          <a:xfrm>
            <a:off x="1010115" y="464702"/>
            <a:ext cx="9762337" cy="94439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Taxonomies and Classifications of AI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xmlns="" id="{B16821F0-60DE-45AE-ACE8-222BC031A91E}"/>
              </a:ext>
            </a:extLst>
          </p:cNvPr>
          <p:cNvSpPr txBox="1">
            <a:spLocks/>
          </p:cNvSpPr>
          <p:nvPr/>
        </p:nvSpPr>
        <p:spPr>
          <a:xfrm>
            <a:off x="657367" y="1602009"/>
            <a:ext cx="10467832" cy="1136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Tx/>
              <a:buNone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574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4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71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machine learning research is measurable </a:t>
            </a:r>
            <a:endParaRPr lang="en-US" sz="2400" dirty="0"/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F455A37-8016-4B1B-85E3-926FE118C7F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35" t="2617" r="7725" b="8019"/>
          <a:stretch/>
        </p:blipFill>
        <p:spPr>
          <a:xfrm>
            <a:off x="3220872" y="2183642"/>
            <a:ext cx="5158853" cy="4196347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xmlns="" id="{FFC15885-8E4F-406D-8296-BF0A3093C786}"/>
              </a:ext>
            </a:extLst>
          </p:cNvPr>
          <p:cNvSpPr txBox="1">
            <a:spLocks/>
          </p:cNvSpPr>
          <p:nvPr/>
        </p:nvSpPr>
        <p:spPr>
          <a:xfrm>
            <a:off x="8598090" y="3429000"/>
            <a:ext cx="2065360" cy="113665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Tx/>
              <a:buNone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574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4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71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ML methods and applications have clear border and identification</a:t>
            </a:r>
            <a:endParaRPr lang="en-US" sz="2400" dirty="0"/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82265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9917" y="0"/>
            <a:ext cx="9762337" cy="2045209"/>
          </a:xfrm>
        </p:spPr>
        <p:txBody>
          <a:bodyPr anchor="ctr" anchorCtr="0">
            <a:normAutofit/>
          </a:bodyPr>
          <a:lstStyle/>
          <a:p>
            <a:pPr algn="ctr"/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Modeling with Machine Learning </a:t>
            </a:r>
            <a:b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sz="4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xmlns="" id="{250185AB-4E62-4B7F-BA05-BF60DE2019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9066" y="1244640"/>
            <a:ext cx="6888867" cy="2748034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xmlns="" id="{056051F7-4EF1-47B8-A7D0-30135D7451A0}"/>
              </a:ext>
            </a:extLst>
          </p:cNvPr>
          <p:cNvSpPr txBox="1">
            <a:spLocks/>
          </p:cNvSpPr>
          <p:nvPr/>
        </p:nvSpPr>
        <p:spPr>
          <a:xfrm>
            <a:off x="101600" y="1244640"/>
            <a:ext cx="4581787" cy="239662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responsible machine learning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data privacy, transparency, accountability, </a:t>
            </a:r>
            <a:r>
              <a:rPr lang="en-US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explainability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ethics, model quality, sustainability and various social aspects are yet to be integrated. </a:t>
            </a:r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xmlns="" id="{FCE6008D-881E-47FF-BE8A-C2D9785AE27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917" r="20094"/>
          <a:stretch/>
        </p:blipFill>
        <p:spPr>
          <a:xfrm>
            <a:off x="4847123" y="4294923"/>
            <a:ext cx="2879676" cy="2360846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xmlns="" id="{648977E1-F1A5-48E2-B085-77A3052D6F8F}"/>
              </a:ext>
            </a:extLst>
          </p:cNvPr>
          <p:cNvSpPr txBox="1">
            <a:spLocks/>
          </p:cNvSpPr>
          <p:nvPr/>
        </p:nvSpPr>
        <p:spPr>
          <a:xfrm>
            <a:off x="765212" y="4544914"/>
            <a:ext cx="2089409" cy="186086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Research and development</a:t>
            </a:r>
          </a:p>
          <a:p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(Universities)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FEEC7AA5-79FE-457D-A468-C574AC449439}"/>
              </a:ext>
            </a:extLst>
          </p:cNvPr>
          <p:cNvSpPr txBox="1">
            <a:spLocks/>
          </p:cNvSpPr>
          <p:nvPr/>
        </p:nvSpPr>
        <p:spPr>
          <a:xfrm>
            <a:off x="9772088" y="4544914"/>
            <a:ext cx="2089409" cy="186086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Companies and end-users 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xmlns="" id="{1F67BF30-A772-4607-894E-C833E1C012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58508560"/>
              </p:ext>
            </p:extLst>
          </p:nvPr>
        </p:nvGraphicFramePr>
        <p:xfrm>
          <a:off x="2789271" y="5089546"/>
          <a:ext cx="1934445" cy="77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0" name="Arrow: Right 9">
            <a:extLst>
              <a:ext uri="{FF2B5EF4-FFF2-40B4-BE49-F238E27FC236}">
                <a16:creationId xmlns:a16="http://schemas.microsoft.com/office/drawing/2014/main" xmlns="" id="{2B736337-A25D-4CEC-9A95-E4DA215C5F96}"/>
              </a:ext>
            </a:extLst>
          </p:cNvPr>
          <p:cNvSpPr/>
          <p:nvPr/>
        </p:nvSpPr>
        <p:spPr>
          <a:xfrm>
            <a:off x="7828398" y="5141146"/>
            <a:ext cx="1934445" cy="720000"/>
          </a:xfrm>
          <a:prstGeom prst="rightArrow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463832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831" y="478011"/>
            <a:ext cx="9762337" cy="944390"/>
          </a:xfrm>
        </p:spPr>
        <p:txBody>
          <a:bodyPr anchor="ctr" anchorCtr="0">
            <a:normAutofit/>
          </a:bodyPr>
          <a:lstStyle/>
          <a:p>
            <a:pPr algn="ctr"/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Machine Learning Progress</a:t>
            </a:r>
          </a:p>
        </p:txBody>
      </p:sp>
      <p:sp useBgFill="1">
        <p:nvSpPr>
          <p:cNvPr id="5" name="Subtitle 2">
            <a:extLst>
              <a:ext uri="{FF2B5EF4-FFF2-40B4-BE49-F238E27FC236}">
                <a16:creationId xmlns:a16="http://schemas.microsoft.com/office/drawing/2014/main" xmlns="" id="{0A6BD254-8D8B-445C-8066-3747DDF95523}"/>
              </a:ext>
            </a:extLst>
          </p:cNvPr>
          <p:cNvSpPr txBox="1">
            <a:spLocks/>
          </p:cNvSpPr>
          <p:nvPr/>
        </p:nvSpPr>
        <p:spPr>
          <a:xfrm>
            <a:off x="180379" y="142621"/>
            <a:ext cx="11831240" cy="65099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Tx/>
              <a:buNone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574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4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71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2FDFA7A7-CBB0-4D0F-A196-206A4B4DF85F}"/>
              </a:ext>
            </a:extLst>
          </p:cNvPr>
          <p:cNvSpPr txBox="1">
            <a:spLocks/>
          </p:cNvSpPr>
          <p:nvPr/>
        </p:nvSpPr>
        <p:spPr>
          <a:xfrm>
            <a:off x="1010115" y="464702"/>
            <a:ext cx="9762337" cy="94439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Machine learning progress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xmlns="" id="{B16821F0-60DE-45AE-ACE8-222BC031A91E}"/>
              </a:ext>
            </a:extLst>
          </p:cNvPr>
          <p:cNvSpPr txBox="1">
            <a:spLocks/>
          </p:cNvSpPr>
          <p:nvPr/>
        </p:nvSpPr>
        <p:spPr>
          <a:xfrm>
            <a:off x="657367" y="1602009"/>
            <a:ext cx="10467832" cy="1136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Tx/>
              <a:buNone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574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4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71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machine learning research is measurable </a:t>
            </a:r>
            <a:endParaRPr lang="en-US" sz="2400" dirty="0"/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521B726-23F6-48E6-A3B2-00CB3DA5FD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9673" y="2141405"/>
            <a:ext cx="8788978" cy="4573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9801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955" y="478011"/>
            <a:ext cx="10704213" cy="944390"/>
          </a:xfrm>
        </p:spPr>
        <p:txBody>
          <a:bodyPr anchor="ctr" anchorCtr="0">
            <a:normAutofit/>
          </a:bodyPr>
          <a:lstStyle/>
          <a:p>
            <a:pPr algn="ctr"/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ML vs. responsible ML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6FF6720-D81F-4A0F-A52A-27B89211913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946" y="1422401"/>
            <a:ext cx="9652000" cy="52106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528153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7718D2E-A725-451B-AFF1-8D65C5A157C8}"/>
              </a:ext>
            </a:extLst>
          </p:cNvPr>
          <p:cNvSpPr txBox="1"/>
          <p:nvPr/>
        </p:nvSpPr>
        <p:spPr>
          <a:xfrm>
            <a:off x="2224585" y="3429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 useBgFill="1">
        <p:nvSpPr>
          <p:cNvPr id="7" name="Subtitle 2">
            <a:extLst>
              <a:ext uri="{FF2B5EF4-FFF2-40B4-BE49-F238E27FC236}">
                <a16:creationId xmlns:a16="http://schemas.microsoft.com/office/drawing/2014/main" xmlns="" id="{BE5DF4B1-F783-4C9F-BFE8-486985BDEC0E}"/>
              </a:ext>
            </a:extLst>
          </p:cNvPr>
          <p:cNvSpPr txBox="1">
            <a:spLocks/>
          </p:cNvSpPr>
          <p:nvPr/>
        </p:nvSpPr>
        <p:spPr>
          <a:xfrm>
            <a:off x="180380" y="174009"/>
            <a:ext cx="11831240" cy="65099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Tx/>
              <a:buNone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574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4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71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platforms rely of ML                  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E0817407-3DC3-4CC2-8F76-8339345977A8}"/>
              </a:ext>
            </a:extLst>
          </p:cNvPr>
          <p:cNvSpPr txBox="1">
            <a:spLocks/>
          </p:cNvSpPr>
          <p:nvPr/>
        </p:nvSpPr>
        <p:spPr>
          <a:xfrm>
            <a:off x="959369" y="330898"/>
            <a:ext cx="9908275" cy="121129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Importance of the ML in the Platform Economy</a:t>
            </a:r>
          </a:p>
        </p:txBody>
      </p:sp>
      <p:pic>
        <p:nvPicPr>
          <p:cNvPr id="9" name="Picture 8" descr="Diagram&#10;&#10;Description automatically generated">
            <a:extLst>
              <a:ext uri="{FF2B5EF4-FFF2-40B4-BE49-F238E27FC236}">
                <a16:creationId xmlns:a16="http://schemas.microsoft.com/office/drawing/2014/main" xmlns="" id="{57834F64-7210-4C61-BEBD-CFEB1B2093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5809" y="1649814"/>
            <a:ext cx="7620000" cy="507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1318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7718D2E-A725-451B-AFF1-8D65C5A157C8}"/>
              </a:ext>
            </a:extLst>
          </p:cNvPr>
          <p:cNvSpPr txBox="1"/>
          <p:nvPr/>
        </p:nvSpPr>
        <p:spPr>
          <a:xfrm>
            <a:off x="2224585" y="3429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 useBgFill="1">
        <p:nvSpPr>
          <p:cNvPr id="7" name="Subtitle 2">
            <a:extLst>
              <a:ext uri="{FF2B5EF4-FFF2-40B4-BE49-F238E27FC236}">
                <a16:creationId xmlns:a16="http://schemas.microsoft.com/office/drawing/2014/main" xmlns="" id="{BE5DF4B1-F783-4C9F-BFE8-486985BDEC0E}"/>
              </a:ext>
            </a:extLst>
          </p:cNvPr>
          <p:cNvSpPr txBox="1">
            <a:spLocks/>
          </p:cNvSpPr>
          <p:nvPr/>
        </p:nvSpPr>
        <p:spPr>
          <a:xfrm>
            <a:off x="959369" y="1370787"/>
            <a:ext cx="10654876" cy="41164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Tx/>
              <a:buNone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574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4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71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platform businesses have taken the lead in almost all digital consumer markets.                            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Amazon and Alibaba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retail, </a:t>
            </a: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Google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search and advertising, </a:t>
            </a: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Facebook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Tencent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communication and external applications from the ecosystems, </a:t>
            </a: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Netflix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media streaming and </a:t>
            </a: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PayPal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payment.</a:t>
            </a:r>
            <a:endParaRPr lang="en-US" sz="16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ABFEC2E6-7977-414B-952C-64746BB0277A}"/>
              </a:ext>
            </a:extLst>
          </p:cNvPr>
          <p:cNvSpPr txBox="1">
            <a:spLocks/>
          </p:cNvSpPr>
          <p:nvPr/>
        </p:nvSpPr>
        <p:spPr>
          <a:xfrm>
            <a:off x="1" y="330898"/>
            <a:ext cx="11887200" cy="121129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Dominance of the Platform Economy (ML is the core)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704DA01-ACD2-4384-A2B6-C8E4967AA4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0106" y="2685257"/>
            <a:ext cx="8377309" cy="4046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1459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831" y="478011"/>
            <a:ext cx="9762337" cy="944390"/>
          </a:xfrm>
        </p:spPr>
        <p:txBody>
          <a:bodyPr anchor="ctr" anchorCtr="0">
            <a:normAutofit/>
          </a:bodyPr>
          <a:lstStyle/>
          <a:p>
            <a:pPr algn="ctr"/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Machine Learning Progress</a:t>
            </a:r>
          </a:p>
        </p:txBody>
      </p:sp>
      <p:sp useBgFill="1">
        <p:nvSpPr>
          <p:cNvPr id="5" name="Subtitle 2">
            <a:extLst>
              <a:ext uri="{FF2B5EF4-FFF2-40B4-BE49-F238E27FC236}">
                <a16:creationId xmlns:a16="http://schemas.microsoft.com/office/drawing/2014/main" xmlns="" id="{0A6BD254-8D8B-445C-8066-3747DDF95523}"/>
              </a:ext>
            </a:extLst>
          </p:cNvPr>
          <p:cNvSpPr txBox="1">
            <a:spLocks/>
          </p:cNvSpPr>
          <p:nvPr/>
        </p:nvSpPr>
        <p:spPr>
          <a:xfrm>
            <a:off x="180380" y="146713"/>
            <a:ext cx="11831240" cy="65099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Tx/>
              <a:buNone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574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4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71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2FDFA7A7-CBB0-4D0F-A196-206A4B4DF85F}"/>
              </a:ext>
            </a:extLst>
          </p:cNvPr>
          <p:cNvSpPr txBox="1">
            <a:spLocks/>
          </p:cNvSpPr>
          <p:nvPr/>
        </p:nvSpPr>
        <p:spPr>
          <a:xfrm>
            <a:off x="1010115" y="464702"/>
            <a:ext cx="9762337" cy="94439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ML in platform economy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xmlns="" id="{B16821F0-60DE-45AE-ACE8-222BC031A91E}"/>
              </a:ext>
            </a:extLst>
          </p:cNvPr>
          <p:cNvSpPr txBox="1">
            <a:spLocks/>
          </p:cNvSpPr>
          <p:nvPr/>
        </p:nvSpPr>
        <p:spPr>
          <a:xfrm>
            <a:off x="657367" y="1602009"/>
            <a:ext cx="10467832" cy="1136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Tx/>
              <a:buNone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574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4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71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xmlns="" id="{FFC15885-8E4F-406D-8296-BF0A3093C786}"/>
              </a:ext>
            </a:extLst>
          </p:cNvPr>
          <p:cNvSpPr txBox="1">
            <a:spLocks/>
          </p:cNvSpPr>
          <p:nvPr/>
        </p:nvSpPr>
        <p:spPr>
          <a:xfrm>
            <a:off x="9739772" y="3047750"/>
            <a:ext cx="2065360" cy="1136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Tx/>
              <a:buNone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574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4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71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ML used by giants   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883DD70-A9F3-4558-B091-66DAB4A82B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0009" y="2411848"/>
            <a:ext cx="7153275" cy="398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0009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831" y="478011"/>
            <a:ext cx="9762337" cy="944390"/>
          </a:xfrm>
        </p:spPr>
        <p:txBody>
          <a:bodyPr anchor="ctr" anchorCtr="0">
            <a:normAutofit/>
          </a:bodyPr>
          <a:lstStyle/>
          <a:p>
            <a:pPr algn="ctr"/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Machine Learning Progress</a:t>
            </a:r>
          </a:p>
        </p:txBody>
      </p:sp>
      <p:sp useBgFill="1">
        <p:nvSpPr>
          <p:cNvPr id="5" name="Subtitle 2">
            <a:extLst>
              <a:ext uri="{FF2B5EF4-FFF2-40B4-BE49-F238E27FC236}">
                <a16:creationId xmlns:a16="http://schemas.microsoft.com/office/drawing/2014/main" xmlns="" id="{0A6BD254-8D8B-445C-8066-3747DDF95523}"/>
              </a:ext>
            </a:extLst>
          </p:cNvPr>
          <p:cNvSpPr txBox="1">
            <a:spLocks/>
          </p:cNvSpPr>
          <p:nvPr/>
        </p:nvSpPr>
        <p:spPr>
          <a:xfrm>
            <a:off x="180380" y="146713"/>
            <a:ext cx="11831240" cy="65099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Tx/>
              <a:buNone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574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4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71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2FDFA7A7-CBB0-4D0F-A196-206A4B4DF85F}"/>
              </a:ext>
            </a:extLst>
          </p:cNvPr>
          <p:cNvSpPr txBox="1">
            <a:spLocks/>
          </p:cNvSpPr>
          <p:nvPr/>
        </p:nvSpPr>
        <p:spPr>
          <a:xfrm>
            <a:off x="1010115" y="464702"/>
            <a:ext cx="9762337" cy="94439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Responsible ML in platform economy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xmlns="" id="{B16821F0-60DE-45AE-ACE8-222BC031A91E}"/>
              </a:ext>
            </a:extLst>
          </p:cNvPr>
          <p:cNvSpPr txBox="1">
            <a:spLocks/>
          </p:cNvSpPr>
          <p:nvPr/>
        </p:nvSpPr>
        <p:spPr>
          <a:xfrm>
            <a:off x="657367" y="1602009"/>
            <a:ext cx="10467832" cy="1136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Tx/>
              <a:buNone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574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4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71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xmlns="" id="{FFC15885-8E4F-406D-8296-BF0A3093C786}"/>
              </a:ext>
            </a:extLst>
          </p:cNvPr>
          <p:cNvSpPr txBox="1">
            <a:spLocks/>
          </p:cNvSpPr>
          <p:nvPr/>
        </p:nvSpPr>
        <p:spPr>
          <a:xfrm>
            <a:off x="9739772" y="3047750"/>
            <a:ext cx="2065360" cy="1136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Tx/>
              <a:buNone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574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4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71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ML used by giants   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F98E368-197D-4F11-8CB1-A97AAE75A7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4597" y="2217517"/>
            <a:ext cx="7115175" cy="395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101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7718D2E-A725-451B-AFF1-8D65C5A157C8}"/>
              </a:ext>
            </a:extLst>
          </p:cNvPr>
          <p:cNvSpPr txBox="1"/>
          <p:nvPr/>
        </p:nvSpPr>
        <p:spPr>
          <a:xfrm>
            <a:off x="2224585" y="3429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 useBgFill="1">
        <p:nvSpPr>
          <p:cNvPr id="7" name="Subtitle 2">
            <a:extLst>
              <a:ext uri="{FF2B5EF4-FFF2-40B4-BE49-F238E27FC236}">
                <a16:creationId xmlns:a16="http://schemas.microsoft.com/office/drawing/2014/main" xmlns="" id="{BE5DF4B1-F783-4C9F-BFE8-486985BDEC0E}"/>
              </a:ext>
            </a:extLst>
          </p:cNvPr>
          <p:cNvSpPr txBox="1">
            <a:spLocks/>
          </p:cNvSpPr>
          <p:nvPr/>
        </p:nvSpPr>
        <p:spPr>
          <a:xfrm>
            <a:off x="959369" y="4405973"/>
            <a:ext cx="4421874" cy="22085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Tx/>
              <a:buNone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574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4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71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S</a:t>
            </a: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ocial perspectives such as accountability, responsibility, and transparency; The outcome may be harmful, misleading, emotionally offensive, and damaging to the end-user, wider society, data privacy and a circular economy's ambition.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D28ED25-129A-4EF2-A0D9-C6BB11078B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7802" y="3111831"/>
            <a:ext cx="4706556" cy="3465134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xmlns="" id="{CCE64AFD-1196-421E-B0DE-FC214705619D}"/>
              </a:ext>
            </a:extLst>
          </p:cNvPr>
          <p:cNvSpPr txBox="1">
            <a:spLocks/>
          </p:cNvSpPr>
          <p:nvPr/>
        </p:nvSpPr>
        <p:spPr>
          <a:xfrm>
            <a:off x="959369" y="2669925"/>
            <a:ext cx="5634070" cy="188748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Problem: lack of responsibility in black box 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ABFEC2E6-7977-414B-952C-64746BB0277A}"/>
              </a:ext>
            </a:extLst>
          </p:cNvPr>
          <p:cNvSpPr txBox="1">
            <a:spLocks/>
          </p:cNvSpPr>
          <p:nvPr/>
        </p:nvSpPr>
        <p:spPr>
          <a:xfrm>
            <a:off x="959369" y="330898"/>
            <a:ext cx="9908275" cy="204520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Research gap and the harmful consequences </a:t>
            </a:r>
          </a:p>
        </p:txBody>
      </p:sp>
    </p:spTree>
    <p:extLst>
      <p:ext uri="{BB962C8B-B14F-4D97-AF65-F5344CB8AC3E}">
        <p14:creationId xmlns:p14="http://schemas.microsoft.com/office/powerpoint/2010/main" val="32233278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7718D2E-A725-451B-AFF1-8D65C5A157C8}"/>
              </a:ext>
            </a:extLst>
          </p:cNvPr>
          <p:cNvSpPr txBox="1"/>
          <p:nvPr/>
        </p:nvSpPr>
        <p:spPr>
          <a:xfrm>
            <a:off x="2224585" y="3429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 useBgFill="1">
        <p:nvSpPr>
          <p:cNvPr id="7" name="Subtitle 2">
            <a:extLst>
              <a:ext uri="{FF2B5EF4-FFF2-40B4-BE49-F238E27FC236}">
                <a16:creationId xmlns:a16="http://schemas.microsoft.com/office/drawing/2014/main" xmlns="" id="{BE5DF4B1-F783-4C9F-BFE8-486985BDEC0E}"/>
              </a:ext>
            </a:extLst>
          </p:cNvPr>
          <p:cNvSpPr txBox="1">
            <a:spLocks/>
          </p:cNvSpPr>
          <p:nvPr/>
        </p:nvSpPr>
        <p:spPr>
          <a:xfrm>
            <a:off x="959369" y="4521025"/>
            <a:ext cx="4421874" cy="123812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Tx/>
              <a:buNone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574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4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71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Proposing essential guidelines in the individual 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scientific domains and disciplines including the platform economy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GB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CCE64AFD-1196-421E-B0DE-FC214705619D}"/>
              </a:ext>
            </a:extLst>
          </p:cNvPr>
          <p:cNvSpPr txBox="1">
            <a:spLocks/>
          </p:cNvSpPr>
          <p:nvPr/>
        </p:nvSpPr>
        <p:spPr>
          <a:xfrm>
            <a:off x="959369" y="1910850"/>
            <a:ext cx="5634070" cy="188748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Development and enforcing white box machine learning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ABFEC2E6-7977-414B-952C-64746BB0277A}"/>
              </a:ext>
            </a:extLst>
          </p:cNvPr>
          <p:cNvSpPr txBox="1">
            <a:spLocks/>
          </p:cNvSpPr>
          <p:nvPr/>
        </p:nvSpPr>
        <p:spPr>
          <a:xfrm>
            <a:off x="959369" y="330898"/>
            <a:ext cx="9908275" cy="204520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Aims of the Guidelines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99972A3-E17C-45DA-BB3C-05AEB301CF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016"/>
          <a:stretch/>
        </p:blipFill>
        <p:spPr>
          <a:xfrm>
            <a:off x="6646459" y="1871303"/>
            <a:ext cx="4803592" cy="4606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7883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831" y="478011"/>
            <a:ext cx="9762337" cy="944390"/>
          </a:xfrm>
        </p:spPr>
        <p:txBody>
          <a:bodyPr anchor="ctr" anchorCtr="0">
            <a:normAutofit/>
          </a:bodyPr>
          <a:lstStyle/>
          <a:p>
            <a:pPr algn="ctr"/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Machine Learning Progress</a:t>
            </a:r>
          </a:p>
        </p:txBody>
      </p:sp>
      <p:sp useBgFill="1">
        <p:nvSpPr>
          <p:cNvPr id="5" name="Subtitle 2">
            <a:extLst>
              <a:ext uri="{FF2B5EF4-FFF2-40B4-BE49-F238E27FC236}">
                <a16:creationId xmlns:a16="http://schemas.microsoft.com/office/drawing/2014/main" xmlns="" id="{0A6BD254-8D8B-445C-8066-3747DDF95523}"/>
              </a:ext>
            </a:extLst>
          </p:cNvPr>
          <p:cNvSpPr txBox="1">
            <a:spLocks/>
          </p:cNvSpPr>
          <p:nvPr/>
        </p:nvSpPr>
        <p:spPr>
          <a:xfrm>
            <a:off x="180380" y="174009"/>
            <a:ext cx="11831240" cy="65099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Tx/>
              <a:buNone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574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4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71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2FDFA7A7-CBB0-4D0F-A196-206A4B4DF85F}"/>
              </a:ext>
            </a:extLst>
          </p:cNvPr>
          <p:cNvSpPr txBox="1">
            <a:spLocks/>
          </p:cNvSpPr>
          <p:nvPr/>
        </p:nvSpPr>
        <p:spPr>
          <a:xfrm>
            <a:off x="1010115" y="464702"/>
            <a:ext cx="9762337" cy="94439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True Dimension of AI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xmlns="" id="{B16821F0-60DE-45AE-ACE8-222BC031A91E}"/>
              </a:ext>
            </a:extLst>
          </p:cNvPr>
          <p:cNvSpPr txBox="1">
            <a:spLocks/>
          </p:cNvSpPr>
          <p:nvPr/>
        </p:nvSpPr>
        <p:spPr>
          <a:xfrm>
            <a:off x="1774209" y="1522271"/>
            <a:ext cx="7906422" cy="113665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Tx/>
              <a:buNone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574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4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71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Due to AI effect the dimension of AI is unknown;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/>
              <a:t>AI definition changes by time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Diagram, venn diagram&#10;&#10;Description automatically generated">
            <a:extLst>
              <a:ext uri="{FF2B5EF4-FFF2-40B4-BE49-F238E27FC236}">
                <a16:creationId xmlns:a16="http://schemas.microsoft.com/office/drawing/2014/main" xmlns="" id="{A1F97819-CC3D-471A-A583-112151B0C0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6235" y="2341544"/>
            <a:ext cx="5934677" cy="4342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251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1974" y="99877"/>
            <a:ext cx="9762337" cy="1104809"/>
          </a:xfrm>
        </p:spPr>
        <p:txBody>
          <a:bodyPr anchor="ctr" anchorCtr="0">
            <a:normAutofit/>
          </a:bodyPr>
          <a:lstStyle/>
          <a:p>
            <a:pPr algn="ctr"/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Guideline objectives </a:t>
            </a:r>
          </a:p>
        </p:txBody>
      </p:sp>
      <p:sp useBgFill="1">
        <p:nvSpPr>
          <p:cNvPr id="5" name="Subtitle 2">
            <a:extLst>
              <a:ext uri="{FF2B5EF4-FFF2-40B4-BE49-F238E27FC236}">
                <a16:creationId xmlns:a16="http://schemas.microsoft.com/office/drawing/2014/main" xmlns="" id="{78807CD8-3485-4624-9191-645CEDB59912}"/>
              </a:ext>
            </a:extLst>
          </p:cNvPr>
          <p:cNvSpPr txBox="1">
            <a:spLocks/>
          </p:cNvSpPr>
          <p:nvPr/>
        </p:nvSpPr>
        <p:spPr>
          <a:xfrm>
            <a:off x="722031" y="2061029"/>
            <a:ext cx="11324825" cy="40785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Tx/>
              <a:buNone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574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4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71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indent="-4572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GB" sz="2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Developing ML models that are explainable, transparent and interpretable</a:t>
            </a:r>
          </a:p>
          <a:p>
            <a:pPr marL="457200" marR="0" indent="-4572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endParaRPr lang="en-GB" sz="24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Developing evaluation strategies</a:t>
            </a: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GB" sz="24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</a:t>
            </a:r>
            <a:r>
              <a:rPr lang="en-GB" sz="2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Developing and publishing guidelines</a:t>
            </a: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GB" sz="24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r>
              <a:rPr lang="en-GB" sz="2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Developing responsible deep learning structures</a:t>
            </a: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GB" sz="24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 Supporting the development of ML at the level of University and the Country </a:t>
            </a: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GB" sz="24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79115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7718D2E-A725-451B-AFF1-8D65C5A157C8}"/>
              </a:ext>
            </a:extLst>
          </p:cNvPr>
          <p:cNvSpPr txBox="1"/>
          <p:nvPr/>
        </p:nvSpPr>
        <p:spPr>
          <a:xfrm>
            <a:off x="2224585" y="3429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 useBgFill="1">
        <p:nvSpPr>
          <p:cNvPr id="7" name="Subtitle 2">
            <a:extLst>
              <a:ext uri="{FF2B5EF4-FFF2-40B4-BE49-F238E27FC236}">
                <a16:creationId xmlns:a16="http://schemas.microsoft.com/office/drawing/2014/main" xmlns="" id="{BE5DF4B1-F783-4C9F-BFE8-486985BDEC0E}"/>
              </a:ext>
            </a:extLst>
          </p:cNvPr>
          <p:cNvSpPr txBox="1">
            <a:spLocks/>
          </p:cNvSpPr>
          <p:nvPr/>
        </p:nvSpPr>
        <p:spPr>
          <a:xfrm>
            <a:off x="290285" y="1265519"/>
            <a:ext cx="10737105" cy="47752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Tx/>
              <a:buNone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574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4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71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GB" sz="18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Leading the EU research for a “good AI society” to make the EU ICT industry worldwide competitive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Contributing to the societal challenges of Horizon2020, the EU Green Deal, and the European Flagship Initiative</a:t>
            </a:r>
            <a:endParaRPr lang="en-GB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Contributing to EU GDPR’s require transparency and accountability in AI outcomes, which will lead to dramatic changes in how ICT businesses operate, for supporting European Commission’s European AI Ecosystem. 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New cross-field knowledge for both academy and industry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Publishing original unbiased data and algorithms, ensuring far reach for improving ethical principles </a:t>
            </a:r>
            <a:endParaRPr lang="en-US" sz="18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ABFEC2E6-7977-414B-952C-64746BB0277A}"/>
              </a:ext>
            </a:extLst>
          </p:cNvPr>
          <p:cNvSpPr txBox="1">
            <a:spLocks/>
          </p:cNvSpPr>
          <p:nvPr/>
        </p:nvSpPr>
        <p:spPr>
          <a:xfrm>
            <a:off x="959368" y="200651"/>
            <a:ext cx="10381056" cy="106486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Ethical guidelines contributions </a:t>
            </a:r>
          </a:p>
        </p:txBody>
      </p:sp>
    </p:spTree>
    <p:extLst>
      <p:ext uri="{BB962C8B-B14F-4D97-AF65-F5344CB8AC3E}">
        <p14:creationId xmlns:p14="http://schemas.microsoft.com/office/powerpoint/2010/main" val="24887891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7718D2E-A725-451B-AFF1-8D65C5A157C8}"/>
              </a:ext>
            </a:extLst>
          </p:cNvPr>
          <p:cNvSpPr txBox="1"/>
          <p:nvPr/>
        </p:nvSpPr>
        <p:spPr>
          <a:xfrm>
            <a:off x="2224585" y="3429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CCE64AFD-1196-421E-B0DE-FC214705619D}"/>
              </a:ext>
            </a:extLst>
          </p:cNvPr>
          <p:cNvSpPr txBox="1">
            <a:spLocks/>
          </p:cNvSpPr>
          <p:nvPr/>
        </p:nvSpPr>
        <p:spPr>
          <a:xfrm>
            <a:off x="279435" y="1520724"/>
            <a:ext cx="10025708" cy="56933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ABFEC2E6-7977-414B-952C-64746BB0277A}"/>
              </a:ext>
            </a:extLst>
          </p:cNvPr>
          <p:cNvSpPr txBox="1">
            <a:spLocks/>
          </p:cNvSpPr>
          <p:nvPr/>
        </p:nvSpPr>
        <p:spPr>
          <a:xfrm>
            <a:off x="959368" y="1956879"/>
            <a:ext cx="9908275" cy="204520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Thank you.</a:t>
            </a:r>
          </a:p>
        </p:txBody>
      </p:sp>
    </p:spTree>
    <p:extLst>
      <p:ext uri="{BB962C8B-B14F-4D97-AF65-F5344CB8AC3E}">
        <p14:creationId xmlns:p14="http://schemas.microsoft.com/office/powerpoint/2010/main" val="37823792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831" y="478011"/>
            <a:ext cx="9762337" cy="944390"/>
          </a:xfrm>
        </p:spPr>
        <p:txBody>
          <a:bodyPr anchor="ctr" anchorCtr="0">
            <a:normAutofit/>
          </a:bodyPr>
          <a:lstStyle/>
          <a:p>
            <a:pPr algn="ctr"/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Machine Learning Progress</a:t>
            </a:r>
          </a:p>
        </p:txBody>
      </p:sp>
      <p:sp useBgFill="1">
        <p:nvSpPr>
          <p:cNvPr id="5" name="Subtitle 2">
            <a:extLst>
              <a:ext uri="{FF2B5EF4-FFF2-40B4-BE49-F238E27FC236}">
                <a16:creationId xmlns:a16="http://schemas.microsoft.com/office/drawing/2014/main" xmlns="" id="{0A6BD254-8D8B-445C-8066-3747DDF95523}"/>
              </a:ext>
            </a:extLst>
          </p:cNvPr>
          <p:cNvSpPr txBox="1">
            <a:spLocks/>
          </p:cNvSpPr>
          <p:nvPr/>
        </p:nvSpPr>
        <p:spPr>
          <a:xfrm>
            <a:off x="180380" y="174009"/>
            <a:ext cx="11831240" cy="65099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Tx/>
              <a:buNone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574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4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71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2FDFA7A7-CBB0-4D0F-A196-206A4B4DF85F}"/>
              </a:ext>
            </a:extLst>
          </p:cNvPr>
          <p:cNvSpPr txBox="1">
            <a:spLocks/>
          </p:cNvSpPr>
          <p:nvPr/>
        </p:nvSpPr>
        <p:spPr>
          <a:xfrm>
            <a:off x="1010115" y="464702"/>
            <a:ext cx="9762337" cy="94439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Taxonomies and Classifications of AI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xmlns="" id="{B16821F0-60DE-45AE-ACE8-222BC031A91E}"/>
              </a:ext>
            </a:extLst>
          </p:cNvPr>
          <p:cNvSpPr txBox="1">
            <a:spLocks/>
          </p:cNvSpPr>
          <p:nvPr/>
        </p:nvSpPr>
        <p:spPr>
          <a:xfrm>
            <a:off x="1774209" y="1522271"/>
            <a:ext cx="7906422" cy="113665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Tx/>
              <a:buNone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574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4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71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Definitions change by time: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/>
              <a:t>Contradicting sources in the literature 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 descr="Diagram&#10;&#10;Description automatically generated">
            <a:extLst>
              <a:ext uri="{FF2B5EF4-FFF2-40B4-BE49-F238E27FC236}">
                <a16:creationId xmlns:a16="http://schemas.microsoft.com/office/drawing/2014/main" xmlns="" id="{0E4DB1D8-37DC-4359-A557-F85389D115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5293" y="2408163"/>
            <a:ext cx="7323590" cy="4192242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xmlns="" id="{30E4B90A-D479-465F-9350-D6FA62CAF004}"/>
              </a:ext>
            </a:extLst>
          </p:cNvPr>
          <p:cNvSpPr txBox="1">
            <a:spLocks/>
          </p:cNvSpPr>
          <p:nvPr/>
        </p:nvSpPr>
        <p:spPr>
          <a:xfrm>
            <a:off x="9464567" y="3790785"/>
            <a:ext cx="2511369" cy="113665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Tx/>
              <a:buNone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574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4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71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content of AI research not measurable </a:t>
            </a:r>
            <a:endParaRPr lang="en-US" sz="3600" dirty="0"/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123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831" y="478011"/>
            <a:ext cx="9762337" cy="944390"/>
          </a:xfrm>
        </p:spPr>
        <p:txBody>
          <a:bodyPr anchor="ctr" anchorCtr="0">
            <a:normAutofit/>
          </a:bodyPr>
          <a:lstStyle/>
          <a:p>
            <a:pPr algn="ctr"/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Machine Learning Progress</a:t>
            </a:r>
          </a:p>
        </p:txBody>
      </p:sp>
      <p:sp useBgFill="1">
        <p:nvSpPr>
          <p:cNvPr id="5" name="Subtitle 2">
            <a:extLst>
              <a:ext uri="{FF2B5EF4-FFF2-40B4-BE49-F238E27FC236}">
                <a16:creationId xmlns:a16="http://schemas.microsoft.com/office/drawing/2014/main" xmlns="" id="{0A6BD254-8D8B-445C-8066-3747DDF95523}"/>
              </a:ext>
            </a:extLst>
          </p:cNvPr>
          <p:cNvSpPr txBox="1">
            <a:spLocks/>
          </p:cNvSpPr>
          <p:nvPr/>
        </p:nvSpPr>
        <p:spPr>
          <a:xfrm>
            <a:off x="180380" y="174009"/>
            <a:ext cx="11831240" cy="65099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Tx/>
              <a:buNone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574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4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71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2FDFA7A7-CBB0-4D0F-A196-206A4B4DF85F}"/>
              </a:ext>
            </a:extLst>
          </p:cNvPr>
          <p:cNvSpPr txBox="1">
            <a:spLocks/>
          </p:cNvSpPr>
          <p:nvPr/>
        </p:nvSpPr>
        <p:spPr>
          <a:xfrm>
            <a:off x="1010115" y="464702"/>
            <a:ext cx="9762337" cy="94439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Taxonomies and Classifications of AI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xmlns="" id="{B16821F0-60DE-45AE-ACE8-222BC031A91E}"/>
              </a:ext>
            </a:extLst>
          </p:cNvPr>
          <p:cNvSpPr txBox="1">
            <a:spLocks/>
          </p:cNvSpPr>
          <p:nvPr/>
        </p:nvSpPr>
        <p:spPr>
          <a:xfrm>
            <a:off x="1774209" y="1522271"/>
            <a:ext cx="7906422" cy="1136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Tx/>
              <a:buNone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574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4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71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AI and machine learning </a:t>
            </a:r>
            <a:endParaRPr lang="en-US" sz="3600" dirty="0"/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7A9E3FC4-9B00-4F5E-8788-3D37D07CE7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3066" y="2246353"/>
            <a:ext cx="7677565" cy="4450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9889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831" y="478011"/>
            <a:ext cx="9762337" cy="944390"/>
          </a:xfrm>
        </p:spPr>
        <p:txBody>
          <a:bodyPr anchor="ctr" anchorCtr="0">
            <a:normAutofit/>
          </a:bodyPr>
          <a:lstStyle/>
          <a:p>
            <a:pPr algn="ctr"/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Machine Learning Progress</a:t>
            </a:r>
          </a:p>
        </p:txBody>
      </p:sp>
      <p:sp useBgFill="1">
        <p:nvSpPr>
          <p:cNvPr id="5" name="Subtitle 2">
            <a:extLst>
              <a:ext uri="{FF2B5EF4-FFF2-40B4-BE49-F238E27FC236}">
                <a16:creationId xmlns:a16="http://schemas.microsoft.com/office/drawing/2014/main" xmlns="" id="{0A6BD254-8D8B-445C-8066-3747DDF95523}"/>
              </a:ext>
            </a:extLst>
          </p:cNvPr>
          <p:cNvSpPr txBox="1">
            <a:spLocks/>
          </p:cNvSpPr>
          <p:nvPr/>
        </p:nvSpPr>
        <p:spPr>
          <a:xfrm>
            <a:off x="180380" y="174009"/>
            <a:ext cx="11831240" cy="65099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Tx/>
              <a:buNone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574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4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71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2FDFA7A7-CBB0-4D0F-A196-206A4B4DF85F}"/>
              </a:ext>
            </a:extLst>
          </p:cNvPr>
          <p:cNvSpPr txBox="1">
            <a:spLocks/>
          </p:cNvSpPr>
          <p:nvPr/>
        </p:nvSpPr>
        <p:spPr>
          <a:xfrm>
            <a:off x="1010115" y="464702"/>
            <a:ext cx="9762337" cy="94439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Taxonomies and Classifications of AI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xmlns="" id="{B16821F0-60DE-45AE-ACE8-222BC031A91E}"/>
              </a:ext>
            </a:extLst>
          </p:cNvPr>
          <p:cNvSpPr txBox="1">
            <a:spLocks/>
          </p:cNvSpPr>
          <p:nvPr/>
        </p:nvSpPr>
        <p:spPr>
          <a:xfrm>
            <a:off x="1774209" y="1522271"/>
            <a:ext cx="7906422" cy="1136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Tx/>
              <a:buNone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574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4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71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AI, machine learning and the emerging data science </a:t>
            </a:r>
            <a:endParaRPr lang="en-US" sz="3600" dirty="0"/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 descr="Diagram, venn diagram&#10;&#10;Description automatically generated">
            <a:extLst>
              <a:ext uri="{FF2B5EF4-FFF2-40B4-BE49-F238E27FC236}">
                <a16:creationId xmlns:a16="http://schemas.microsoft.com/office/drawing/2014/main" xmlns="" id="{077D1DF0-F51C-4A94-8C82-7AEA727B4FE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472"/>
          <a:stretch/>
        </p:blipFill>
        <p:spPr>
          <a:xfrm>
            <a:off x="3476207" y="2237723"/>
            <a:ext cx="4502426" cy="4305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4691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831" y="478011"/>
            <a:ext cx="9762337" cy="944390"/>
          </a:xfrm>
        </p:spPr>
        <p:txBody>
          <a:bodyPr anchor="ctr" anchorCtr="0">
            <a:normAutofit/>
          </a:bodyPr>
          <a:lstStyle/>
          <a:p>
            <a:pPr algn="ctr"/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Machine Learning Progress</a:t>
            </a:r>
          </a:p>
        </p:txBody>
      </p:sp>
      <p:sp useBgFill="1">
        <p:nvSpPr>
          <p:cNvPr id="5" name="Subtitle 2">
            <a:extLst>
              <a:ext uri="{FF2B5EF4-FFF2-40B4-BE49-F238E27FC236}">
                <a16:creationId xmlns:a16="http://schemas.microsoft.com/office/drawing/2014/main" xmlns="" id="{0A6BD254-8D8B-445C-8066-3747DDF95523}"/>
              </a:ext>
            </a:extLst>
          </p:cNvPr>
          <p:cNvSpPr txBox="1">
            <a:spLocks/>
          </p:cNvSpPr>
          <p:nvPr/>
        </p:nvSpPr>
        <p:spPr>
          <a:xfrm>
            <a:off x="180380" y="174009"/>
            <a:ext cx="11831240" cy="65099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Tx/>
              <a:buNone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574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4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71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2FDFA7A7-CBB0-4D0F-A196-206A4B4DF85F}"/>
              </a:ext>
            </a:extLst>
          </p:cNvPr>
          <p:cNvSpPr txBox="1">
            <a:spLocks/>
          </p:cNvSpPr>
          <p:nvPr/>
        </p:nvSpPr>
        <p:spPr>
          <a:xfrm>
            <a:off x="1010115" y="464702"/>
            <a:ext cx="9762337" cy="94439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Taxonomies and Classifications of AI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xmlns="" id="{B16821F0-60DE-45AE-ACE8-222BC031A91E}"/>
              </a:ext>
            </a:extLst>
          </p:cNvPr>
          <p:cNvSpPr txBox="1">
            <a:spLocks/>
          </p:cNvSpPr>
          <p:nvPr/>
        </p:nvSpPr>
        <p:spPr>
          <a:xfrm>
            <a:off x="1774209" y="1522271"/>
            <a:ext cx="7906422" cy="1136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Tx/>
              <a:buNone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574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4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71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AI, machine learning and the emerging data science </a:t>
            </a:r>
            <a:endParaRPr lang="en-US" sz="3600" dirty="0"/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Diagram, venn diagram&#10;&#10;Description automatically generated">
            <a:extLst>
              <a:ext uri="{FF2B5EF4-FFF2-40B4-BE49-F238E27FC236}">
                <a16:creationId xmlns:a16="http://schemas.microsoft.com/office/drawing/2014/main" xmlns="" id="{8E5C278F-1027-4F59-A4BF-517466C267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9630" y="2080158"/>
            <a:ext cx="4803306" cy="4603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4127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831" y="478011"/>
            <a:ext cx="9762337" cy="944390"/>
          </a:xfrm>
        </p:spPr>
        <p:txBody>
          <a:bodyPr anchor="ctr" anchorCtr="0">
            <a:normAutofit/>
          </a:bodyPr>
          <a:lstStyle/>
          <a:p>
            <a:pPr algn="ctr"/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Machine Learning Progress</a:t>
            </a:r>
          </a:p>
        </p:txBody>
      </p:sp>
      <p:sp useBgFill="1">
        <p:nvSpPr>
          <p:cNvPr id="5" name="Subtitle 2">
            <a:extLst>
              <a:ext uri="{FF2B5EF4-FFF2-40B4-BE49-F238E27FC236}">
                <a16:creationId xmlns:a16="http://schemas.microsoft.com/office/drawing/2014/main" xmlns="" id="{0A6BD254-8D8B-445C-8066-3747DDF95523}"/>
              </a:ext>
            </a:extLst>
          </p:cNvPr>
          <p:cNvSpPr txBox="1">
            <a:spLocks/>
          </p:cNvSpPr>
          <p:nvPr/>
        </p:nvSpPr>
        <p:spPr>
          <a:xfrm>
            <a:off x="180380" y="174009"/>
            <a:ext cx="11831240" cy="65099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Tx/>
              <a:buNone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574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4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71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2FDFA7A7-CBB0-4D0F-A196-206A4B4DF85F}"/>
              </a:ext>
            </a:extLst>
          </p:cNvPr>
          <p:cNvSpPr txBox="1">
            <a:spLocks/>
          </p:cNvSpPr>
          <p:nvPr/>
        </p:nvSpPr>
        <p:spPr>
          <a:xfrm>
            <a:off x="1010115" y="464702"/>
            <a:ext cx="9762337" cy="94439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Taxonomies and Classifications of AI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xmlns="" id="{B16821F0-60DE-45AE-ACE8-222BC031A91E}"/>
              </a:ext>
            </a:extLst>
          </p:cNvPr>
          <p:cNvSpPr txBox="1">
            <a:spLocks/>
          </p:cNvSpPr>
          <p:nvPr/>
        </p:nvSpPr>
        <p:spPr>
          <a:xfrm>
            <a:off x="1774209" y="1522271"/>
            <a:ext cx="7906422" cy="1136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Tx/>
              <a:buNone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574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4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71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AI, machine learning and the emerging data science </a:t>
            </a:r>
            <a:endParaRPr lang="en-US" sz="3600" dirty="0"/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 descr="Diagram, venn diagram&#10;&#10;Description automatically generated">
            <a:extLst>
              <a:ext uri="{FF2B5EF4-FFF2-40B4-BE49-F238E27FC236}">
                <a16:creationId xmlns:a16="http://schemas.microsoft.com/office/drawing/2014/main" xmlns="" id="{9295CE0C-E3D9-409C-82D2-429EA8FFF3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9386" y="2561200"/>
            <a:ext cx="9143793" cy="3818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2315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831" y="478011"/>
            <a:ext cx="9762337" cy="944390"/>
          </a:xfrm>
        </p:spPr>
        <p:txBody>
          <a:bodyPr anchor="ctr" anchorCtr="0">
            <a:normAutofit/>
          </a:bodyPr>
          <a:lstStyle/>
          <a:p>
            <a:pPr algn="ctr"/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Machine Learning Progress</a:t>
            </a:r>
          </a:p>
        </p:txBody>
      </p:sp>
      <p:sp useBgFill="1">
        <p:nvSpPr>
          <p:cNvPr id="5" name="Subtitle 2">
            <a:extLst>
              <a:ext uri="{FF2B5EF4-FFF2-40B4-BE49-F238E27FC236}">
                <a16:creationId xmlns:a16="http://schemas.microsoft.com/office/drawing/2014/main" xmlns="" id="{0A6BD254-8D8B-445C-8066-3747DDF95523}"/>
              </a:ext>
            </a:extLst>
          </p:cNvPr>
          <p:cNvSpPr txBox="1">
            <a:spLocks/>
          </p:cNvSpPr>
          <p:nvPr/>
        </p:nvSpPr>
        <p:spPr>
          <a:xfrm>
            <a:off x="180380" y="174009"/>
            <a:ext cx="11831240" cy="65099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Tx/>
              <a:buNone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574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4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71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2FDFA7A7-CBB0-4D0F-A196-206A4B4DF85F}"/>
              </a:ext>
            </a:extLst>
          </p:cNvPr>
          <p:cNvSpPr txBox="1">
            <a:spLocks/>
          </p:cNvSpPr>
          <p:nvPr/>
        </p:nvSpPr>
        <p:spPr>
          <a:xfrm>
            <a:off x="1010115" y="464702"/>
            <a:ext cx="9762337" cy="94439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Taxonomies and Classifications of AI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xmlns="" id="{B16821F0-60DE-45AE-ACE8-222BC031A91E}"/>
              </a:ext>
            </a:extLst>
          </p:cNvPr>
          <p:cNvSpPr txBox="1">
            <a:spLocks/>
          </p:cNvSpPr>
          <p:nvPr/>
        </p:nvSpPr>
        <p:spPr>
          <a:xfrm>
            <a:off x="1774209" y="1522271"/>
            <a:ext cx="7906422" cy="1136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Tx/>
              <a:buNone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574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4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71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AI, machine learning and the emerging data science </a:t>
            </a:r>
            <a:endParaRPr lang="en-US" sz="3600" dirty="0"/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9FA4222-7D8F-42BB-A76A-461CDDE430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3023" y="2179718"/>
            <a:ext cx="6445952" cy="4460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6443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831" y="478011"/>
            <a:ext cx="9762337" cy="944390"/>
          </a:xfrm>
        </p:spPr>
        <p:txBody>
          <a:bodyPr anchor="ctr" anchorCtr="0">
            <a:normAutofit/>
          </a:bodyPr>
          <a:lstStyle/>
          <a:p>
            <a:pPr algn="ctr"/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Machine Learning Progress</a:t>
            </a:r>
          </a:p>
        </p:txBody>
      </p:sp>
      <p:sp useBgFill="1">
        <p:nvSpPr>
          <p:cNvPr id="5" name="Subtitle 2">
            <a:extLst>
              <a:ext uri="{FF2B5EF4-FFF2-40B4-BE49-F238E27FC236}">
                <a16:creationId xmlns:a16="http://schemas.microsoft.com/office/drawing/2014/main" xmlns="" id="{0A6BD254-8D8B-445C-8066-3747DDF95523}"/>
              </a:ext>
            </a:extLst>
          </p:cNvPr>
          <p:cNvSpPr txBox="1">
            <a:spLocks/>
          </p:cNvSpPr>
          <p:nvPr/>
        </p:nvSpPr>
        <p:spPr>
          <a:xfrm>
            <a:off x="180380" y="146713"/>
            <a:ext cx="11831240" cy="65099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Tx/>
              <a:buNone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574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4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71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2FDFA7A7-CBB0-4D0F-A196-206A4B4DF85F}"/>
              </a:ext>
            </a:extLst>
          </p:cNvPr>
          <p:cNvSpPr txBox="1">
            <a:spLocks/>
          </p:cNvSpPr>
          <p:nvPr/>
        </p:nvSpPr>
        <p:spPr>
          <a:xfrm>
            <a:off x="1010115" y="464702"/>
            <a:ext cx="9762337" cy="94439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Taxonomies and Classifications of AI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xmlns="" id="{B16821F0-60DE-45AE-ACE8-222BC031A91E}"/>
              </a:ext>
            </a:extLst>
          </p:cNvPr>
          <p:cNvSpPr txBox="1">
            <a:spLocks/>
          </p:cNvSpPr>
          <p:nvPr/>
        </p:nvSpPr>
        <p:spPr>
          <a:xfrm>
            <a:off x="627798" y="1522271"/>
            <a:ext cx="10467832" cy="1136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Tx/>
              <a:buNone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574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4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71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AI, machine learning and the emerging data science in platform businesses </a:t>
            </a:r>
            <a:endParaRPr lang="en-US" sz="2400" dirty="0"/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 descr="Diagram&#10;&#10;Description automatically generated">
            <a:extLst>
              <a:ext uri="{FF2B5EF4-FFF2-40B4-BE49-F238E27FC236}">
                <a16:creationId xmlns:a16="http://schemas.microsoft.com/office/drawing/2014/main" xmlns="" id="{E1F902FD-5BF5-4C24-8134-D2E295BE854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022"/>
          <a:stretch/>
        </p:blipFill>
        <p:spPr>
          <a:xfrm>
            <a:off x="3051759" y="2090596"/>
            <a:ext cx="5356463" cy="4381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105176"/>
      </p:ext>
    </p:extLst>
  </p:cSld>
  <p:clrMapOvr>
    <a:masterClrMapping/>
  </p:clrMapOvr>
</p:sld>
</file>

<file path=ppt/theme/theme1.xml><?xml version="1.0" encoding="utf-8"?>
<a:theme xmlns:a="http://schemas.openxmlformats.org/drawingml/2006/main" name="WelcomeDoc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egoe UI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2" id="{F25A0713-A64B-439B-91E9-551CE2BAEA8D}" vid="{FD9CE0B8-0910-4446-AF74-F335AEE71F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8a52e8c320b9a064ae3583ae3861c9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8020cb39231a0945110f9cd888b521a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D7FC771-7DFE-49DA-B577-71181BFBCB2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50072C5-DDE0-4258-BA7A-4D4B80DFA632}">
  <ds:schemaRefs>
    <ds:schemaRef ds:uri="http://purl.org/dc/terms/"/>
    <ds:schemaRef ds:uri="http://schemas.microsoft.com/office/2006/documentManagement/types"/>
    <ds:schemaRef ds:uri="16c05727-aa75-4e4a-9b5f-8a80a1165891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71af3243-3dd4-4a8d-8c0d-dd76da1f02a5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EE8C63A-4744-4DE4-BB49-0FF0B5375C6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606</Words>
  <Application>Microsoft Office PowerPoint</Application>
  <PresentationFormat>Egyéni</PresentationFormat>
  <Paragraphs>143</Paragraphs>
  <Slides>22</Slides>
  <Notes>22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22</vt:i4>
      </vt:variant>
    </vt:vector>
  </HeadingPairs>
  <TitlesOfParts>
    <vt:vector size="23" baseType="lpstr">
      <vt:lpstr>WelcomeDoc</vt:lpstr>
      <vt:lpstr>Ethical Guidelines for Responsible Artificial Intelligence   </vt:lpstr>
      <vt:lpstr>Machine Learning Progress</vt:lpstr>
      <vt:lpstr>Machine Learning Progress</vt:lpstr>
      <vt:lpstr>Machine Learning Progress</vt:lpstr>
      <vt:lpstr>Machine Learning Progress</vt:lpstr>
      <vt:lpstr>Machine Learning Progress</vt:lpstr>
      <vt:lpstr>Machine Learning Progress</vt:lpstr>
      <vt:lpstr>Machine Learning Progress</vt:lpstr>
      <vt:lpstr>Machine Learning Progress</vt:lpstr>
      <vt:lpstr>Machine Learning Progress</vt:lpstr>
      <vt:lpstr>Modeling with Machine Learning  </vt:lpstr>
      <vt:lpstr>Machine Learning Progress</vt:lpstr>
      <vt:lpstr>ML vs. responsible ML </vt:lpstr>
      <vt:lpstr>PowerPoint bemutató</vt:lpstr>
      <vt:lpstr>PowerPoint bemutató</vt:lpstr>
      <vt:lpstr>Machine Learning Progress</vt:lpstr>
      <vt:lpstr>Machine Learning Progress</vt:lpstr>
      <vt:lpstr>PowerPoint bemutató</vt:lpstr>
      <vt:lpstr>PowerPoint bemutató</vt:lpstr>
      <vt:lpstr>Guideline objectives </vt:lpstr>
      <vt:lpstr>PowerPoint bemutató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PowerPoint</dc:title>
  <dc:creator>Amir Mosavi</dc:creator>
  <cp:lastModifiedBy>Makó Csaba</cp:lastModifiedBy>
  <cp:revision>131</cp:revision>
  <dcterms:created xsi:type="dcterms:W3CDTF">2021-05-06T18:35:38Z</dcterms:created>
  <dcterms:modified xsi:type="dcterms:W3CDTF">2022-04-22T08:21:50Z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