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22"/>
  </p:notesMasterIdLst>
  <p:handoutMasterIdLst>
    <p:handoutMasterId r:id="rId23"/>
  </p:handoutMasterIdLst>
  <p:sldIdLst>
    <p:sldId id="367" r:id="rId2"/>
    <p:sldId id="392" r:id="rId3"/>
    <p:sldId id="384" r:id="rId4"/>
    <p:sldId id="368" r:id="rId5"/>
    <p:sldId id="385" r:id="rId6"/>
    <p:sldId id="386" r:id="rId7"/>
    <p:sldId id="389" r:id="rId8"/>
    <p:sldId id="388" r:id="rId9"/>
    <p:sldId id="390" r:id="rId10"/>
    <p:sldId id="391" r:id="rId11"/>
    <p:sldId id="393" r:id="rId12"/>
    <p:sldId id="401" r:id="rId13"/>
    <p:sldId id="394" r:id="rId14"/>
    <p:sldId id="395" r:id="rId15"/>
    <p:sldId id="400" r:id="rId16"/>
    <p:sldId id="397" r:id="rId17"/>
    <p:sldId id="398" r:id="rId18"/>
    <p:sldId id="399" r:id="rId19"/>
    <p:sldId id="377" r:id="rId20"/>
    <p:sldId id="267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612" userDrawn="1">
          <p15:clr>
            <a:srgbClr val="A4A3A4"/>
          </p15:clr>
        </p15:guide>
        <p15:guide id="4" orient="horz" pos="305" userDrawn="1">
          <p15:clr>
            <a:srgbClr val="A4A3A4"/>
          </p15:clr>
        </p15:guide>
        <p15:guide id="5" orient="horz" pos="29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9B4C"/>
    <a:srgbClr val="6F9B4C"/>
    <a:srgbClr val="A6A6A6"/>
    <a:srgbClr val="999999"/>
    <a:srgbClr val="999966"/>
    <a:srgbClr val="232731"/>
    <a:srgbClr val="636365"/>
    <a:srgbClr val="2F3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85497" autoAdjust="0"/>
  </p:normalViewPr>
  <p:slideViewPr>
    <p:cSldViewPr snapToGrid="0" snapToObjects="1">
      <p:cViewPr varScale="1">
        <p:scale>
          <a:sx n="85" d="100"/>
          <a:sy n="85" d="100"/>
        </p:scale>
        <p:origin x="-1188" y="-84"/>
      </p:cViewPr>
      <p:guideLst>
        <p:guide orient="horz" pos="1620"/>
        <p:guide orient="horz" pos="305"/>
        <p:guide orient="horz" pos="2935"/>
        <p:guide pos="2880"/>
        <p:guide pos="6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C8238-B392-844F-AC6B-4C2BEF32F14B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9987C-A00B-D241-AD28-68868C4E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37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F838F-EF72-CC4C-B2BF-0B4AB303BA53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0F931-C0EF-2945-BDB6-8EFC5532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2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0F931-C0EF-2945-BDB6-8EFC553273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0F931-C0EF-2945-BDB6-8EFC553273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0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0F931-C0EF-2945-BDB6-8EFC553273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8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0F931-C0EF-2945-BDB6-8EFC553273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ur Team : typ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텍스트 개체 틀 135"/>
          <p:cNvSpPr>
            <a:spLocks noGrp="1"/>
          </p:cNvSpPr>
          <p:nvPr>
            <p:ph type="body" sz="quarter" idx="43" hasCustomPrompt="1"/>
          </p:nvPr>
        </p:nvSpPr>
        <p:spPr>
          <a:xfrm>
            <a:off x="3680686" y="1505196"/>
            <a:ext cx="1763712" cy="20920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lang="ko-KR" altLang="en-US" sz="1000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altLang="ko-KR" dirty="0"/>
              <a:t>(Responsibility2)</a:t>
            </a:r>
            <a:endParaRPr lang="ko-KR" altLang="en-US" dirty="0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0" hasCustomPrompt="1"/>
          </p:nvPr>
        </p:nvSpPr>
        <p:spPr>
          <a:xfrm>
            <a:off x="1257807" y="1247816"/>
            <a:ext cx="1620000" cy="1620000"/>
          </a:xfrm>
          <a:prstGeom prst="ellipse">
            <a:avLst/>
          </a:prstGeom>
          <a:solidFill>
            <a:schemeClr val="bg2">
              <a:lumMod val="95000"/>
            </a:schemeClr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ko-KR" altLang="en-US" sz="1000" dirty="0">
                <a:solidFill>
                  <a:schemeClr val="bg1">
                    <a:lumMod val="65000"/>
                  </a:schemeClr>
                </a:solidFill>
                <a:latin typeface="Roboto Condensed Light"/>
                <a:ea typeface="Roboto Condensed Regular"/>
              </a:defRPr>
            </a:lvl1pPr>
          </a:lstStyle>
          <a:p>
            <a:pPr marL="0" lvl="0" algn="ctr"/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그림 개체 틀 8"/>
          <p:cNvSpPr>
            <a:spLocks noGrp="1"/>
          </p:cNvSpPr>
          <p:nvPr>
            <p:ph type="pic" sz="quarter" idx="12" hasCustomPrompt="1"/>
          </p:nvPr>
        </p:nvSpPr>
        <p:spPr>
          <a:xfrm>
            <a:off x="6279361" y="1247816"/>
            <a:ext cx="1620000" cy="1620000"/>
          </a:xfrm>
          <a:prstGeom prst="ellipse">
            <a:avLst/>
          </a:prstGeom>
          <a:solidFill>
            <a:schemeClr val="bg2">
              <a:lumMod val="95000"/>
            </a:schemeClr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ko-KR" altLang="en-US" sz="1000" dirty="0">
                <a:solidFill>
                  <a:schemeClr val="bg1">
                    <a:lumMod val="65000"/>
                  </a:schemeClr>
                </a:solidFill>
                <a:latin typeface="Roboto Condensed Light"/>
                <a:ea typeface="Roboto Condensed Regular"/>
              </a:defRPr>
            </a:lvl1pPr>
          </a:lstStyle>
          <a:p>
            <a:pPr marL="0" lvl="0" algn="ctr"/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10" name="그림 개체 틀 8"/>
          <p:cNvSpPr>
            <a:spLocks noGrp="1"/>
          </p:cNvSpPr>
          <p:nvPr>
            <p:ph type="pic" sz="quarter" idx="11" hasCustomPrompt="1"/>
          </p:nvPr>
        </p:nvSpPr>
        <p:spPr>
          <a:xfrm>
            <a:off x="3752542" y="3182338"/>
            <a:ext cx="1620000" cy="1620000"/>
          </a:xfrm>
          <a:prstGeom prst="ellipse">
            <a:avLst/>
          </a:prstGeom>
          <a:solidFill>
            <a:schemeClr val="bg2">
              <a:lumMod val="95000"/>
            </a:schemeClr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ko-KR" altLang="en-US" sz="1000" dirty="0">
                <a:solidFill>
                  <a:schemeClr val="bg1">
                    <a:lumMod val="65000"/>
                  </a:schemeClr>
                </a:solidFill>
                <a:latin typeface="Roboto Condensed Light"/>
                <a:ea typeface="Roboto Condensed Regular"/>
              </a:defRPr>
            </a:lvl1pPr>
          </a:lstStyle>
          <a:p>
            <a:pPr marL="0" lvl="0" algn="ctr"/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151" name="텍스트 개체 틀 32"/>
          <p:cNvSpPr>
            <a:spLocks noGrp="1"/>
          </p:cNvSpPr>
          <p:nvPr>
            <p:ph type="body" sz="quarter" idx="15" hasCustomPrompt="1"/>
          </p:nvPr>
        </p:nvSpPr>
        <p:spPr>
          <a:xfrm>
            <a:off x="1185951" y="3441476"/>
            <a:ext cx="1763712" cy="20920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lang="ko-KR" altLang="en-US" sz="1000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altLang="ko-KR" dirty="0"/>
              <a:t>(Responsibility1)</a:t>
            </a:r>
            <a:endParaRPr lang="ko-KR" altLang="en-US" dirty="0"/>
          </a:p>
        </p:txBody>
      </p:sp>
      <p:sp>
        <p:nvSpPr>
          <p:cNvPr id="155" name="텍스트 개체 틀 32"/>
          <p:cNvSpPr>
            <a:spLocks noGrp="1"/>
          </p:cNvSpPr>
          <p:nvPr>
            <p:ph type="body" sz="quarter" idx="24" hasCustomPrompt="1"/>
          </p:nvPr>
        </p:nvSpPr>
        <p:spPr>
          <a:xfrm>
            <a:off x="6207505" y="3441476"/>
            <a:ext cx="1763712" cy="20920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ko-KR" altLang="en-US" sz="1000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altLang="ko-KR" dirty="0"/>
              <a:t>(Responsibility3)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927439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ur Team : typ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55179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ur Team : typ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6C21544E-0B90-304D-94DF-EED0730924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00800" y="1"/>
            <a:ext cx="2743200" cy="5143500"/>
          </a:xfrm>
          <a:custGeom>
            <a:avLst/>
            <a:gdLst>
              <a:gd name="connsiteX0" fmla="*/ 0 w 12192000"/>
              <a:gd name="connsiteY0" fmla="*/ 0 h 2300899"/>
              <a:gd name="connsiteX1" fmla="*/ 12192000 w 12192000"/>
              <a:gd name="connsiteY1" fmla="*/ 0 h 2300899"/>
              <a:gd name="connsiteX2" fmla="*/ 12192000 w 12192000"/>
              <a:gd name="connsiteY2" fmla="*/ 2300899 h 2300899"/>
              <a:gd name="connsiteX3" fmla="*/ 0 w 12192000"/>
              <a:gd name="connsiteY3" fmla="*/ 2300899 h 230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00899">
                <a:moveTo>
                  <a:pt x="0" y="0"/>
                </a:moveTo>
                <a:lnTo>
                  <a:pt x="12192000" y="0"/>
                </a:lnTo>
                <a:lnTo>
                  <a:pt x="12192000" y="2300899"/>
                </a:lnTo>
                <a:lnTo>
                  <a:pt x="0" y="2300899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922144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ur Team : typ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FBC985-8051-AF45-94A5-58799E4E7B5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209" y="339726"/>
            <a:ext cx="4075391" cy="99800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6C21544E-0B90-304D-94DF-EED0730924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1"/>
            <a:ext cx="4572000" cy="5143500"/>
          </a:xfrm>
          <a:custGeom>
            <a:avLst/>
            <a:gdLst>
              <a:gd name="connsiteX0" fmla="*/ 0 w 12192000"/>
              <a:gd name="connsiteY0" fmla="*/ 0 h 2300899"/>
              <a:gd name="connsiteX1" fmla="*/ 12192000 w 12192000"/>
              <a:gd name="connsiteY1" fmla="*/ 0 h 2300899"/>
              <a:gd name="connsiteX2" fmla="*/ 12192000 w 12192000"/>
              <a:gd name="connsiteY2" fmla="*/ 2300899 h 2300899"/>
              <a:gd name="connsiteX3" fmla="*/ 0 w 12192000"/>
              <a:gd name="connsiteY3" fmla="*/ 2300899 h 230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00899">
                <a:moveTo>
                  <a:pt x="0" y="0"/>
                </a:moveTo>
                <a:lnTo>
                  <a:pt x="12192000" y="0"/>
                </a:lnTo>
                <a:lnTo>
                  <a:pt x="12192000" y="2300899"/>
                </a:lnTo>
                <a:lnTo>
                  <a:pt x="0" y="2300899"/>
                </a:lnTo>
                <a:close/>
              </a:path>
            </a:pathLst>
          </a:custGeom>
        </p:spPr>
      </p:sp>
      <p:sp>
        <p:nvSpPr>
          <p:cNvPr id="5" name="Oval 8">
            <a:extLst>
              <a:ext uri="{FF2B5EF4-FFF2-40B4-BE49-F238E27FC236}">
                <a16:creationId xmlns:a16="http://schemas.microsoft.com/office/drawing/2014/main" xmlns="" id="{E715F85A-E08C-C74E-B49C-0816B3969964}"/>
              </a:ext>
            </a:extLst>
          </p:cNvPr>
          <p:cNvSpPr>
            <a:spLocks noChangeAspect="1"/>
          </p:cNvSpPr>
          <p:nvPr/>
        </p:nvSpPr>
        <p:spPr>
          <a:xfrm flipH="1">
            <a:off x="8744323" y="4866581"/>
            <a:ext cx="180000" cy="180000"/>
          </a:xfrm>
          <a:prstGeom prst="ellipse">
            <a:avLst/>
          </a:prstGeom>
          <a:solidFill>
            <a:srgbClr val="6E9B4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" rtlCol="0" anchor="ctr"/>
          <a:lstStyle/>
          <a:p>
            <a:pPr algn="ctr"/>
            <a:endParaRPr lang="en-US" sz="900" dirty="0">
              <a:gradFill flip="none" rotWithShape="1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atin typeface="Bebas Neue Regular"/>
            </a:endParaRPr>
          </a:p>
        </p:txBody>
      </p:sp>
      <p:sp>
        <p:nvSpPr>
          <p:cNvPr id="6" name="바닥글 개체 틀 3">
            <a:extLst>
              <a:ext uri="{FF2B5EF4-FFF2-40B4-BE49-F238E27FC236}">
                <a16:creationId xmlns:a16="http://schemas.microsoft.com/office/drawing/2014/main" xmlns="" id="{FCC8B872-43DD-A847-8602-ABBD0658B047}"/>
              </a:ext>
            </a:extLst>
          </p:cNvPr>
          <p:cNvSpPr txBox="1">
            <a:spLocks/>
          </p:cNvSpPr>
          <p:nvPr/>
        </p:nvSpPr>
        <p:spPr>
          <a:xfrm>
            <a:off x="6706232" y="4767262"/>
            <a:ext cx="2029178" cy="376237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chemeClr val="tx1">
                    <a:alpha val="50000"/>
                  </a:schemeClr>
                </a:solidFill>
                <a:latin typeface="Roboto Condensed Regular"/>
                <a:ea typeface="Roboto Light" pitchFamily="2" charset="0"/>
                <a:cs typeface="Roboto Condensed Regular"/>
              </a:rPr>
              <a:t>dataexpert.hu</a:t>
            </a:r>
            <a:endParaRPr lang="en-US" dirty="0">
              <a:solidFill>
                <a:schemeClr val="tx1">
                  <a:alpha val="50000"/>
                </a:schemeClr>
              </a:solidFill>
              <a:latin typeface="Roboto Condensed Light"/>
              <a:ea typeface="Roboto Light" pitchFamily="2" charset="0"/>
            </a:endParaRPr>
          </a:p>
        </p:txBody>
      </p:sp>
      <p:sp>
        <p:nvSpPr>
          <p:cNvPr id="7" name="슬라이드 번호 개체 틀 4">
            <a:extLst>
              <a:ext uri="{FF2B5EF4-FFF2-40B4-BE49-F238E27FC236}">
                <a16:creationId xmlns:a16="http://schemas.microsoft.com/office/drawing/2014/main" xmlns="" id="{A1CB54A2-3ABF-2D4C-A418-8EA9B9D08BB6}"/>
              </a:ext>
            </a:extLst>
          </p:cNvPr>
          <p:cNvSpPr txBox="1">
            <a:spLocks/>
          </p:cNvSpPr>
          <p:nvPr/>
        </p:nvSpPr>
        <p:spPr>
          <a:xfrm>
            <a:off x="8626356" y="4867231"/>
            <a:ext cx="413810" cy="180000"/>
          </a:xfrm>
          <a:prstGeom prst="rect">
            <a:avLst/>
          </a:prstGeom>
        </p:spPr>
        <p:txBody>
          <a:bodyPr tIns="0" bIns="0" anchor="ctr"/>
          <a:lstStyle>
            <a:defPPr>
              <a:defRPr lang="ko-KR"/>
            </a:defPPr>
            <a:lvl1pPr marL="0" algn="ctr" defTabSz="914400" rtl="0" eaLnBrk="1" latinLnBrk="1" hangingPunct="1">
              <a:defRPr sz="900" kern="12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Bebas Neue Regular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C24EB-3711-4D66-BFBD-A4C517DC603E}" type="slidenum">
              <a:rPr lang="ko-KR" altLang="en-US" sz="700" b="1" baseline="0" smtClean="0">
                <a:solidFill>
                  <a:schemeClr val="bg2"/>
                </a:solidFill>
                <a:latin typeface="Roboto Condensed Regular" pitchFamily="2" charset="0"/>
                <a:ea typeface="Roboto Condensed Regular"/>
              </a:rPr>
              <a:pPr/>
              <a:t>‹#›</a:t>
            </a:fld>
            <a:endParaRPr lang="ko-KR" altLang="en-US" sz="700" b="1" baseline="0" dirty="0">
              <a:solidFill>
                <a:schemeClr val="bg2"/>
              </a:solidFill>
              <a:latin typeface="Roboto Condensed Regular" pitchFamily="2" charset="0"/>
              <a:ea typeface="Roboto Condensed Regular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EA8CC2E5-CB97-AD41-AF48-C5E7A3D84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0" y="4842660"/>
            <a:ext cx="789433" cy="2254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D89104-748E-564E-BBFD-939C74F8363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xmlns="" id="{C81A53A3-1F30-4245-99E4-EF8D97B4813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744323" y="4866581"/>
            <a:ext cx="180000" cy="180000"/>
          </a:xfrm>
          <a:prstGeom prst="ellipse">
            <a:avLst/>
          </a:prstGeom>
          <a:solidFill>
            <a:srgbClr val="6E9B4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" rtlCol="0" anchor="ctr"/>
          <a:lstStyle/>
          <a:p>
            <a:pPr algn="ctr"/>
            <a:endParaRPr lang="en-US" sz="900" dirty="0">
              <a:gradFill flip="none" rotWithShape="1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atin typeface="Bebas Neue Regular"/>
            </a:endParaRPr>
          </a:p>
        </p:txBody>
      </p:sp>
      <p:sp>
        <p:nvSpPr>
          <p:cNvPr id="12" name="바닥글 개체 틀 3">
            <a:extLst>
              <a:ext uri="{FF2B5EF4-FFF2-40B4-BE49-F238E27FC236}">
                <a16:creationId xmlns:a16="http://schemas.microsoft.com/office/drawing/2014/main" xmlns="" id="{8FF43577-F108-E846-84C0-0D3BB2371100}"/>
              </a:ext>
            </a:extLst>
          </p:cNvPr>
          <p:cNvSpPr txBox="1">
            <a:spLocks/>
          </p:cNvSpPr>
          <p:nvPr userDrawn="1"/>
        </p:nvSpPr>
        <p:spPr>
          <a:xfrm>
            <a:off x="6706232" y="4767262"/>
            <a:ext cx="2029178" cy="376237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chemeClr val="tx1">
                    <a:alpha val="50000"/>
                  </a:schemeClr>
                </a:solidFill>
                <a:latin typeface="Roboto Condensed Regular"/>
                <a:ea typeface="Roboto Light" pitchFamily="2" charset="0"/>
                <a:cs typeface="Roboto Condensed Regular"/>
              </a:rPr>
              <a:t>dataexpert.hu</a:t>
            </a:r>
            <a:endParaRPr lang="en-US" dirty="0">
              <a:solidFill>
                <a:schemeClr val="tx1">
                  <a:alpha val="50000"/>
                </a:schemeClr>
              </a:solidFill>
              <a:latin typeface="Roboto Condensed Light"/>
              <a:ea typeface="Roboto Light" pitchFamily="2" charset="0"/>
            </a:endParaRPr>
          </a:p>
        </p:txBody>
      </p:sp>
      <p:sp>
        <p:nvSpPr>
          <p:cNvPr id="13" name="슬라이드 번호 개체 틀 4">
            <a:extLst>
              <a:ext uri="{FF2B5EF4-FFF2-40B4-BE49-F238E27FC236}">
                <a16:creationId xmlns:a16="http://schemas.microsoft.com/office/drawing/2014/main" xmlns="" id="{F10EB49F-357D-A245-AE08-AC3B0A366DB4}"/>
              </a:ext>
            </a:extLst>
          </p:cNvPr>
          <p:cNvSpPr txBox="1">
            <a:spLocks/>
          </p:cNvSpPr>
          <p:nvPr userDrawn="1"/>
        </p:nvSpPr>
        <p:spPr>
          <a:xfrm>
            <a:off x="8626356" y="4867231"/>
            <a:ext cx="413810" cy="180000"/>
          </a:xfrm>
          <a:prstGeom prst="rect">
            <a:avLst/>
          </a:prstGeom>
        </p:spPr>
        <p:txBody>
          <a:bodyPr tIns="0" bIns="0" anchor="ctr"/>
          <a:lstStyle>
            <a:defPPr>
              <a:defRPr lang="ko-KR"/>
            </a:defPPr>
            <a:lvl1pPr marL="0" algn="ctr" defTabSz="914400" rtl="0" eaLnBrk="1" latinLnBrk="1" hangingPunct="1">
              <a:defRPr sz="900" kern="12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Bebas Neue Regular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C24EB-3711-4D66-BFBD-A4C517DC603E}" type="slidenum">
              <a:rPr lang="ko-KR" altLang="en-US" sz="700" b="1" baseline="0" smtClean="0">
                <a:solidFill>
                  <a:schemeClr val="bg2"/>
                </a:solidFill>
                <a:latin typeface="Roboto Condensed Regular" pitchFamily="2" charset="0"/>
                <a:ea typeface="Roboto Condensed Regular"/>
              </a:rPr>
              <a:pPr/>
              <a:t>‹#›</a:t>
            </a:fld>
            <a:endParaRPr lang="ko-KR" altLang="en-US" sz="700" b="1" baseline="0" dirty="0">
              <a:solidFill>
                <a:schemeClr val="bg2"/>
              </a:solidFill>
              <a:latin typeface="Roboto Condensed Regular" pitchFamily="2" charset="0"/>
              <a:ea typeface="Roboto Condensed Regular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xmlns="" id="{C773FA40-CC17-B24C-AE28-6DADB7261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0" y="4842660"/>
            <a:ext cx="789433" cy="2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102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ember Profi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/>
          <p:cNvSpPr>
            <a:spLocks noGrp="1"/>
          </p:cNvSpPr>
          <p:nvPr>
            <p:ph type="pic" sz="quarter" idx="10" hasCustomPrompt="1"/>
          </p:nvPr>
        </p:nvSpPr>
        <p:spPr>
          <a:xfrm>
            <a:off x="4824000" y="463500"/>
            <a:ext cx="4320000" cy="468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Roboto Condensed Light"/>
                <a:ea typeface="Roboto Condensed Regular"/>
              </a:defRPr>
            </a:lvl1pPr>
          </a:lstStyle>
          <a:p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36" name="텍스트 개체 틀 35"/>
          <p:cNvSpPr>
            <a:spLocks noGrp="1"/>
          </p:cNvSpPr>
          <p:nvPr>
            <p:ph type="body" sz="quarter" idx="11" hasCustomPrompt="1"/>
          </p:nvPr>
        </p:nvSpPr>
        <p:spPr>
          <a:xfrm>
            <a:off x="1287625" y="1040756"/>
            <a:ext cx="3177219" cy="230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ko-KR" altLang="en-US" sz="1500" b="1" i="0" kern="1200" dirty="0">
                <a:solidFill>
                  <a:srgbClr val="6E9B4C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altLang="ko-KR" dirty="0"/>
              <a:t>Responsibility</a:t>
            </a:r>
            <a:endParaRPr lang="ko-KR" altLang="en-US" dirty="0"/>
          </a:p>
        </p:txBody>
      </p:sp>
      <p:sp>
        <p:nvSpPr>
          <p:cNvPr id="38" name="텍스트 개체 틀 37"/>
          <p:cNvSpPr>
            <a:spLocks noGrp="1"/>
          </p:cNvSpPr>
          <p:nvPr>
            <p:ph type="body" sz="quarter" idx="12" hasCustomPrompt="1"/>
          </p:nvPr>
        </p:nvSpPr>
        <p:spPr>
          <a:xfrm>
            <a:off x="1287625" y="1271588"/>
            <a:ext cx="3177219" cy="3847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ko-KR" altLang="en-US" sz="2500" b="1" i="0" kern="1200" dirty="0">
                <a:gradFill>
                  <a:gsLst>
                    <a:gs pos="0">
                      <a:srgbClr val="2F3540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altLang="ko-KR" dirty="0"/>
              <a:t>Member Name</a:t>
            </a:r>
            <a:endParaRPr lang="ko-KR" altLang="en-US" dirty="0"/>
          </a:p>
        </p:txBody>
      </p:sp>
      <p:sp>
        <p:nvSpPr>
          <p:cNvPr id="40" name="텍스트 개체 틀 39"/>
          <p:cNvSpPr>
            <a:spLocks noGrp="1"/>
          </p:cNvSpPr>
          <p:nvPr>
            <p:ph type="body" sz="quarter" idx="13" hasCustomPrompt="1"/>
          </p:nvPr>
        </p:nvSpPr>
        <p:spPr>
          <a:xfrm>
            <a:off x="1287625" y="1907789"/>
            <a:ext cx="3177219" cy="90684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ko-KR" altLang="en-US" sz="800" kern="120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100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altLang="ko-KR" dirty="0"/>
              <a:t>Explanation about this person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AF5F57-CAEE-6045-AE85-ADF02CE9D8D8}"/>
              </a:ext>
            </a:extLst>
          </p:cNvPr>
          <p:cNvSpPr>
            <a:spLocks noChangeAspect="1"/>
          </p:cNvSpPr>
          <p:nvPr/>
        </p:nvSpPr>
        <p:spPr>
          <a:xfrm flipH="1">
            <a:off x="8744323" y="4866581"/>
            <a:ext cx="180000" cy="180000"/>
          </a:xfrm>
          <a:prstGeom prst="ellipse">
            <a:avLst/>
          </a:prstGeom>
          <a:solidFill>
            <a:srgbClr val="6E9B4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" rtlCol="0" anchor="ctr"/>
          <a:lstStyle/>
          <a:p>
            <a:pPr algn="ctr"/>
            <a:endParaRPr lang="en-US" sz="900" dirty="0">
              <a:gradFill flip="none" rotWithShape="1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atin typeface="Bebas Neue Regular"/>
            </a:endParaRPr>
          </a:p>
        </p:txBody>
      </p:sp>
      <p:sp>
        <p:nvSpPr>
          <p:cNvPr id="10" name="바닥글 개체 틀 3">
            <a:extLst>
              <a:ext uri="{FF2B5EF4-FFF2-40B4-BE49-F238E27FC236}">
                <a16:creationId xmlns:a16="http://schemas.microsoft.com/office/drawing/2014/main" xmlns="" id="{9220900A-E10B-2F40-BDAF-3CC214BAB984}"/>
              </a:ext>
            </a:extLst>
          </p:cNvPr>
          <p:cNvSpPr txBox="1">
            <a:spLocks/>
          </p:cNvSpPr>
          <p:nvPr/>
        </p:nvSpPr>
        <p:spPr>
          <a:xfrm>
            <a:off x="6706232" y="4767262"/>
            <a:ext cx="2029178" cy="376237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chemeClr val="tx1">
                    <a:alpha val="50000"/>
                  </a:schemeClr>
                </a:solidFill>
                <a:latin typeface="Roboto Condensed Regular"/>
                <a:ea typeface="Roboto Light" pitchFamily="2" charset="0"/>
                <a:cs typeface="Roboto Condensed Regular"/>
              </a:rPr>
              <a:t>dataexpert.hu</a:t>
            </a:r>
            <a:endParaRPr lang="en-US" dirty="0">
              <a:solidFill>
                <a:schemeClr val="tx1">
                  <a:alpha val="50000"/>
                </a:schemeClr>
              </a:solidFill>
              <a:latin typeface="Roboto Condensed Light"/>
              <a:ea typeface="Roboto Light" pitchFamily="2" charset="0"/>
            </a:endParaRPr>
          </a:p>
        </p:txBody>
      </p:sp>
      <p:sp>
        <p:nvSpPr>
          <p:cNvPr id="11" name="슬라이드 번호 개체 틀 4">
            <a:extLst>
              <a:ext uri="{FF2B5EF4-FFF2-40B4-BE49-F238E27FC236}">
                <a16:creationId xmlns:a16="http://schemas.microsoft.com/office/drawing/2014/main" xmlns="" id="{9663B99C-6157-504A-B050-24D6DDCE1F03}"/>
              </a:ext>
            </a:extLst>
          </p:cNvPr>
          <p:cNvSpPr txBox="1">
            <a:spLocks/>
          </p:cNvSpPr>
          <p:nvPr/>
        </p:nvSpPr>
        <p:spPr>
          <a:xfrm>
            <a:off x="8626356" y="4867231"/>
            <a:ext cx="413810" cy="180000"/>
          </a:xfrm>
          <a:prstGeom prst="rect">
            <a:avLst/>
          </a:prstGeom>
        </p:spPr>
        <p:txBody>
          <a:bodyPr tIns="0" bIns="0" anchor="ctr"/>
          <a:lstStyle>
            <a:defPPr>
              <a:defRPr lang="ko-KR"/>
            </a:defPPr>
            <a:lvl1pPr marL="0" algn="ctr" defTabSz="914400" rtl="0" eaLnBrk="1" latinLnBrk="1" hangingPunct="1">
              <a:defRPr sz="900" kern="12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Bebas Neue Regular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C24EB-3711-4D66-BFBD-A4C517DC603E}" type="slidenum">
              <a:rPr lang="ko-KR" altLang="en-US" sz="700" b="1" baseline="0" smtClean="0">
                <a:solidFill>
                  <a:schemeClr val="bg2"/>
                </a:solidFill>
                <a:latin typeface="Roboto Condensed Regular" pitchFamily="2" charset="0"/>
                <a:ea typeface="Roboto Condensed Regular"/>
              </a:rPr>
              <a:pPr/>
              <a:t>‹#›</a:t>
            </a:fld>
            <a:endParaRPr lang="ko-KR" altLang="en-US" sz="700" b="1" baseline="0" dirty="0">
              <a:solidFill>
                <a:schemeClr val="bg2"/>
              </a:solidFill>
              <a:latin typeface="Roboto Condensed Regular" pitchFamily="2" charset="0"/>
              <a:ea typeface="Roboto Condensed Regular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91B3AEF5-86F3-4245-9B61-08BE676FF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0" y="4842660"/>
            <a:ext cx="789433" cy="22543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B04A0A0-4DFB-D547-9293-810D796F8E8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744323" y="4866581"/>
            <a:ext cx="180000" cy="180000"/>
          </a:xfrm>
          <a:prstGeom prst="ellipse">
            <a:avLst/>
          </a:prstGeom>
          <a:solidFill>
            <a:srgbClr val="6E9B4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" rtlCol="0" anchor="ctr"/>
          <a:lstStyle/>
          <a:p>
            <a:pPr algn="ctr"/>
            <a:endParaRPr lang="en-US" sz="900" dirty="0">
              <a:gradFill flip="none" rotWithShape="1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atin typeface="Bebas Neue Regular"/>
            </a:endParaRPr>
          </a:p>
        </p:txBody>
      </p:sp>
      <p:sp>
        <p:nvSpPr>
          <p:cNvPr id="14" name="바닥글 개체 틀 3">
            <a:extLst>
              <a:ext uri="{FF2B5EF4-FFF2-40B4-BE49-F238E27FC236}">
                <a16:creationId xmlns:a16="http://schemas.microsoft.com/office/drawing/2014/main" xmlns="" id="{A7817672-6EEB-4248-A078-050ABA8FA62B}"/>
              </a:ext>
            </a:extLst>
          </p:cNvPr>
          <p:cNvSpPr txBox="1">
            <a:spLocks/>
          </p:cNvSpPr>
          <p:nvPr userDrawn="1"/>
        </p:nvSpPr>
        <p:spPr>
          <a:xfrm>
            <a:off x="6706232" y="4767262"/>
            <a:ext cx="2029178" cy="376237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chemeClr val="tx1">
                    <a:alpha val="50000"/>
                  </a:schemeClr>
                </a:solidFill>
                <a:latin typeface="Roboto Condensed Regular"/>
                <a:ea typeface="Roboto Light" pitchFamily="2" charset="0"/>
                <a:cs typeface="Roboto Condensed Regular"/>
              </a:rPr>
              <a:t>dataexpert.hu</a:t>
            </a:r>
            <a:endParaRPr lang="en-US" dirty="0">
              <a:solidFill>
                <a:schemeClr val="tx1">
                  <a:alpha val="50000"/>
                </a:schemeClr>
              </a:solidFill>
              <a:latin typeface="Roboto Condensed Light"/>
              <a:ea typeface="Roboto Light" pitchFamily="2" charset="0"/>
            </a:endParaRPr>
          </a:p>
        </p:txBody>
      </p:sp>
      <p:sp>
        <p:nvSpPr>
          <p:cNvPr id="15" name="슬라이드 번호 개체 틀 4">
            <a:extLst>
              <a:ext uri="{FF2B5EF4-FFF2-40B4-BE49-F238E27FC236}">
                <a16:creationId xmlns:a16="http://schemas.microsoft.com/office/drawing/2014/main" xmlns="" id="{E32E6447-7D37-8642-B04B-17A3B070BC54}"/>
              </a:ext>
            </a:extLst>
          </p:cNvPr>
          <p:cNvSpPr txBox="1">
            <a:spLocks/>
          </p:cNvSpPr>
          <p:nvPr userDrawn="1"/>
        </p:nvSpPr>
        <p:spPr>
          <a:xfrm>
            <a:off x="8626356" y="4867231"/>
            <a:ext cx="413810" cy="180000"/>
          </a:xfrm>
          <a:prstGeom prst="rect">
            <a:avLst/>
          </a:prstGeom>
        </p:spPr>
        <p:txBody>
          <a:bodyPr tIns="0" bIns="0" anchor="ctr"/>
          <a:lstStyle>
            <a:defPPr>
              <a:defRPr lang="ko-KR"/>
            </a:defPPr>
            <a:lvl1pPr marL="0" algn="ctr" defTabSz="914400" rtl="0" eaLnBrk="1" latinLnBrk="1" hangingPunct="1">
              <a:defRPr sz="900" kern="12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Bebas Neue Regular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C24EB-3711-4D66-BFBD-A4C517DC603E}" type="slidenum">
              <a:rPr lang="ko-KR" altLang="en-US" sz="700" b="1" baseline="0" smtClean="0">
                <a:solidFill>
                  <a:schemeClr val="bg2"/>
                </a:solidFill>
                <a:latin typeface="Roboto Condensed Regular" pitchFamily="2" charset="0"/>
                <a:ea typeface="Roboto Condensed Regular"/>
              </a:rPr>
              <a:pPr/>
              <a:t>‹#›</a:t>
            </a:fld>
            <a:endParaRPr lang="ko-KR" altLang="en-US" sz="700" b="1" baseline="0" dirty="0">
              <a:solidFill>
                <a:schemeClr val="bg2"/>
              </a:solidFill>
              <a:latin typeface="Roboto Condensed Regular" pitchFamily="2" charset="0"/>
              <a:ea typeface="Roboto Condensed Regular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xmlns="" id="{9198050E-5A6A-0641-A2C7-768D66F8B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0" y="4842660"/>
            <a:ext cx="789433" cy="2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4958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13944-A9BE-F74C-A1FD-78F692E07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grpSp>
        <p:nvGrpSpPr>
          <p:cNvPr id="3" name="그룹 39">
            <a:extLst>
              <a:ext uri="{FF2B5EF4-FFF2-40B4-BE49-F238E27FC236}">
                <a16:creationId xmlns:a16="http://schemas.microsoft.com/office/drawing/2014/main" xmlns="" id="{A458E04E-35FB-1842-8C50-7807D2DF3CBA}"/>
              </a:ext>
            </a:extLst>
          </p:cNvPr>
          <p:cNvGrpSpPr/>
          <p:nvPr/>
        </p:nvGrpSpPr>
        <p:grpSpPr>
          <a:xfrm>
            <a:off x="6507927" y="1064055"/>
            <a:ext cx="1753042" cy="1903286"/>
            <a:chOff x="726061" y="1067373"/>
            <a:chExt cx="1753042" cy="1903286"/>
          </a:xfrm>
        </p:grpSpPr>
        <p:sp>
          <p:nvSpPr>
            <p:cNvPr id="4" name="이등변 삼각형 40">
              <a:extLst>
                <a:ext uri="{FF2B5EF4-FFF2-40B4-BE49-F238E27FC236}">
                  <a16:creationId xmlns:a16="http://schemas.microsoft.com/office/drawing/2014/main" xmlns="" id="{E2241976-1FB3-6E4A-A5C9-532E493B105C}"/>
                </a:ext>
              </a:extLst>
            </p:cNvPr>
            <p:cNvSpPr/>
            <p:nvPr/>
          </p:nvSpPr>
          <p:spPr>
            <a:xfrm rot="10800000">
              <a:off x="1433511" y="2786188"/>
              <a:ext cx="338138" cy="184471"/>
            </a:xfrm>
            <a:prstGeom prst="triangl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5" name="타원 41">
              <a:extLst>
                <a:ext uri="{FF2B5EF4-FFF2-40B4-BE49-F238E27FC236}">
                  <a16:creationId xmlns:a16="http://schemas.microsoft.com/office/drawing/2014/main" xmlns="" id="{4C01009A-FEDA-0546-94AF-B50DFA1DF74D}"/>
                </a:ext>
              </a:extLst>
            </p:cNvPr>
            <p:cNvSpPr/>
            <p:nvPr/>
          </p:nvSpPr>
          <p:spPr>
            <a:xfrm>
              <a:off x="726061" y="1067373"/>
              <a:ext cx="1753042" cy="1753041"/>
            </a:xfrm>
            <a:prstGeom prst="ellipse">
              <a:avLst/>
            </a:prstGeom>
            <a:pattFill prst="ltUpDiag">
              <a:fgClr>
                <a:schemeClr val="accent6">
                  <a:lumMod val="65000"/>
                </a:schemeClr>
              </a:fgClr>
              <a:bgClr>
                <a:schemeClr val="bg2"/>
              </a:bgClr>
            </a:patt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6" name="이등변 삼각형 42">
              <a:extLst>
                <a:ext uri="{FF2B5EF4-FFF2-40B4-BE49-F238E27FC236}">
                  <a16:creationId xmlns:a16="http://schemas.microsoft.com/office/drawing/2014/main" xmlns="" id="{B542459E-861F-4145-A64F-387640280D94}"/>
                </a:ext>
              </a:extLst>
            </p:cNvPr>
            <p:cNvSpPr/>
            <p:nvPr/>
          </p:nvSpPr>
          <p:spPr>
            <a:xfrm rot="10800000">
              <a:off x="1433511" y="2804447"/>
              <a:ext cx="338138" cy="119079"/>
            </a:xfrm>
            <a:prstGeom prst="triangl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7" name="이등변 삼각형 43">
              <a:extLst>
                <a:ext uri="{FF2B5EF4-FFF2-40B4-BE49-F238E27FC236}">
                  <a16:creationId xmlns:a16="http://schemas.microsoft.com/office/drawing/2014/main" xmlns="" id="{5420D289-BB75-5C4F-9A1D-534F2FE46CEE}"/>
                </a:ext>
              </a:extLst>
            </p:cNvPr>
            <p:cNvSpPr/>
            <p:nvPr/>
          </p:nvSpPr>
          <p:spPr>
            <a:xfrm rot="10800000">
              <a:off x="1433511" y="2793331"/>
              <a:ext cx="338138" cy="102860"/>
            </a:xfrm>
            <a:prstGeom prst="triangle">
              <a:avLst/>
            </a:prstGeom>
            <a:pattFill prst="ltUpDiag">
              <a:fgClr>
                <a:schemeClr val="accent6">
                  <a:lumMod val="65000"/>
                </a:schemeClr>
              </a:fgClr>
              <a:bgClr>
                <a:schemeClr val="bg2"/>
              </a:bgClr>
            </a:patt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</p:grpSp>
      <p:grpSp>
        <p:nvGrpSpPr>
          <p:cNvPr id="11" name="그룹 34">
            <a:extLst>
              <a:ext uri="{FF2B5EF4-FFF2-40B4-BE49-F238E27FC236}">
                <a16:creationId xmlns:a16="http://schemas.microsoft.com/office/drawing/2014/main" xmlns="" id="{07682209-CDD4-E440-91B2-D076D77924C8}"/>
              </a:ext>
            </a:extLst>
          </p:cNvPr>
          <p:cNvGrpSpPr/>
          <p:nvPr/>
        </p:nvGrpSpPr>
        <p:grpSpPr>
          <a:xfrm>
            <a:off x="4086266" y="1064055"/>
            <a:ext cx="1753042" cy="1903286"/>
            <a:chOff x="726061" y="1067373"/>
            <a:chExt cx="1753042" cy="1903286"/>
          </a:xfrm>
        </p:grpSpPr>
        <p:sp>
          <p:nvSpPr>
            <p:cNvPr id="12" name="이등변 삼각형 35">
              <a:extLst>
                <a:ext uri="{FF2B5EF4-FFF2-40B4-BE49-F238E27FC236}">
                  <a16:creationId xmlns:a16="http://schemas.microsoft.com/office/drawing/2014/main" xmlns="" id="{E89A39D6-3546-D74A-885D-0797F1365443}"/>
                </a:ext>
              </a:extLst>
            </p:cNvPr>
            <p:cNvSpPr/>
            <p:nvPr/>
          </p:nvSpPr>
          <p:spPr>
            <a:xfrm rot="10800000">
              <a:off x="1433511" y="2786188"/>
              <a:ext cx="338138" cy="184471"/>
            </a:xfrm>
            <a:prstGeom prst="triangl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13" name="타원 36">
              <a:extLst>
                <a:ext uri="{FF2B5EF4-FFF2-40B4-BE49-F238E27FC236}">
                  <a16:creationId xmlns:a16="http://schemas.microsoft.com/office/drawing/2014/main" xmlns="" id="{23CDC1BD-8C10-5943-9A1F-38D93E3E0BC9}"/>
                </a:ext>
              </a:extLst>
            </p:cNvPr>
            <p:cNvSpPr/>
            <p:nvPr/>
          </p:nvSpPr>
          <p:spPr>
            <a:xfrm>
              <a:off x="726061" y="1067373"/>
              <a:ext cx="1753042" cy="1753041"/>
            </a:xfrm>
            <a:prstGeom prst="ellipse">
              <a:avLst/>
            </a:prstGeom>
            <a:pattFill prst="ltUpDiag">
              <a:fgClr>
                <a:schemeClr val="accent6">
                  <a:lumMod val="65000"/>
                </a:schemeClr>
              </a:fgClr>
              <a:bgClr>
                <a:schemeClr val="bg2"/>
              </a:bgClr>
            </a:patt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14" name="이등변 삼각형 37">
              <a:extLst>
                <a:ext uri="{FF2B5EF4-FFF2-40B4-BE49-F238E27FC236}">
                  <a16:creationId xmlns:a16="http://schemas.microsoft.com/office/drawing/2014/main" xmlns="" id="{C1306A89-FC74-EB49-91F4-CA5477BD5405}"/>
                </a:ext>
              </a:extLst>
            </p:cNvPr>
            <p:cNvSpPr/>
            <p:nvPr/>
          </p:nvSpPr>
          <p:spPr>
            <a:xfrm rot="10800000">
              <a:off x="1433511" y="2804447"/>
              <a:ext cx="338138" cy="119079"/>
            </a:xfrm>
            <a:prstGeom prst="triangl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15" name="이등변 삼각형 38">
              <a:extLst>
                <a:ext uri="{FF2B5EF4-FFF2-40B4-BE49-F238E27FC236}">
                  <a16:creationId xmlns:a16="http://schemas.microsoft.com/office/drawing/2014/main" xmlns="" id="{AD76E111-47FD-6442-B834-0442F2453256}"/>
                </a:ext>
              </a:extLst>
            </p:cNvPr>
            <p:cNvSpPr/>
            <p:nvPr/>
          </p:nvSpPr>
          <p:spPr>
            <a:xfrm rot="10800000">
              <a:off x="1433511" y="2793331"/>
              <a:ext cx="338138" cy="102860"/>
            </a:xfrm>
            <a:prstGeom prst="triangle">
              <a:avLst/>
            </a:prstGeom>
            <a:pattFill prst="ltUpDiag">
              <a:fgClr>
                <a:schemeClr val="accent6">
                  <a:lumMod val="65000"/>
                </a:schemeClr>
              </a:fgClr>
              <a:bgClr>
                <a:schemeClr val="bg2"/>
              </a:bgClr>
            </a:patt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</p:grpSp>
      <p:sp>
        <p:nvSpPr>
          <p:cNvPr id="26" name="그림 개체 틀 8">
            <a:extLst>
              <a:ext uri="{FF2B5EF4-FFF2-40B4-BE49-F238E27FC236}">
                <a16:creationId xmlns:a16="http://schemas.microsoft.com/office/drawing/2014/main" xmlns="" id="{236B1548-FC0B-E547-A95F-229F3BF74F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52785" y="1141455"/>
            <a:ext cx="1620000" cy="1620000"/>
          </a:xfrm>
          <a:prstGeom prst="ellipse">
            <a:avLst/>
          </a:prstGeom>
          <a:solidFill>
            <a:schemeClr val="bg2">
              <a:lumMod val="95000"/>
            </a:schemeClr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ko-KR" altLang="en-US" sz="1000" dirty="0">
                <a:solidFill>
                  <a:schemeClr val="bg1">
                    <a:lumMod val="65000"/>
                  </a:schemeClr>
                </a:solidFill>
                <a:latin typeface="Roboto Condensed Light"/>
                <a:ea typeface="Roboto Condensed Regular"/>
              </a:defRPr>
            </a:lvl1pPr>
          </a:lstStyle>
          <a:p>
            <a:pPr marL="0" lvl="0" algn="ctr"/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27" name="그림 개체 틀 8">
            <a:extLst>
              <a:ext uri="{FF2B5EF4-FFF2-40B4-BE49-F238E27FC236}">
                <a16:creationId xmlns:a16="http://schemas.microsoft.com/office/drawing/2014/main" xmlns="" id="{DB9B497E-E262-854D-8629-9BB4546808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4446" y="1133996"/>
            <a:ext cx="1620000" cy="1620000"/>
          </a:xfrm>
          <a:prstGeom prst="ellipse">
            <a:avLst/>
          </a:prstGeom>
          <a:solidFill>
            <a:schemeClr val="bg2">
              <a:lumMod val="95000"/>
            </a:schemeClr>
          </a:solidFill>
          <a:ln w="127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ko-KR" altLang="en-US" sz="1000" dirty="0">
                <a:solidFill>
                  <a:schemeClr val="bg1">
                    <a:lumMod val="65000"/>
                  </a:schemeClr>
                </a:solidFill>
                <a:latin typeface="Roboto Condensed Light"/>
                <a:ea typeface="Roboto Condensed Regular"/>
              </a:defRPr>
            </a:lvl1pPr>
          </a:lstStyle>
          <a:p>
            <a:pPr marL="0" lvl="0" algn="ctr"/>
            <a:r>
              <a:rPr lang="en-US" altLang="ko-KR" dirty="0"/>
              <a:t>Insert Image</a:t>
            </a:r>
            <a:endParaRPr lang="ko-KR" altLang="en-US" dirty="0"/>
          </a:p>
        </p:txBody>
      </p:sp>
      <p:grpSp>
        <p:nvGrpSpPr>
          <p:cNvPr id="16" name="그룹 39">
            <a:extLst>
              <a:ext uri="{FF2B5EF4-FFF2-40B4-BE49-F238E27FC236}">
                <a16:creationId xmlns:a16="http://schemas.microsoft.com/office/drawing/2014/main" xmlns="" id="{BBFCA4E7-ED99-2742-97C0-01FB658B1BA8}"/>
              </a:ext>
            </a:extLst>
          </p:cNvPr>
          <p:cNvGrpSpPr/>
          <p:nvPr userDrawn="1"/>
        </p:nvGrpSpPr>
        <p:grpSpPr>
          <a:xfrm>
            <a:off x="6507927" y="1064055"/>
            <a:ext cx="1753042" cy="1903286"/>
            <a:chOff x="726061" y="1067373"/>
            <a:chExt cx="1753042" cy="1903286"/>
          </a:xfrm>
        </p:grpSpPr>
        <p:sp>
          <p:nvSpPr>
            <p:cNvPr id="17" name="이등변 삼각형 40">
              <a:extLst>
                <a:ext uri="{FF2B5EF4-FFF2-40B4-BE49-F238E27FC236}">
                  <a16:creationId xmlns:a16="http://schemas.microsoft.com/office/drawing/2014/main" xmlns="" id="{9CB509F7-DD8C-624B-BA1A-712BBFFA5ADB}"/>
                </a:ext>
              </a:extLst>
            </p:cNvPr>
            <p:cNvSpPr/>
            <p:nvPr/>
          </p:nvSpPr>
          <p:spPr>
            <a:xfrm rot="10800000">
              <a:off x="1433511" y="2786188"/>
              <a:ext cx="338138" cy="184471"/>
            </a:xfrm>
            <a:prstGeom prst="triangl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18" name="타원 41">
              <a:extLst>
                <a:ext uri="{FF2B5EF4-FFF2-40B4-BE49-F238E27FC236}">
                  <a16:creationId xmlns:a16="http://schemas.microsoft.com/office/drawing/2014/main" xmlns="" id="{7F6402DA-3EA6-5940-84FD-0B08E00BE6A7}"/>
                </a:ext>
              </a:extLst>
            </p:cNvPr>
            <p:cNvSpPr/>
            <p:nvPr/>
          </p:nvSpPr>
          <p:spPr>
            <a:xfrm>
              <a:off x="726061" y="1067373"/>
              <a:ext cx="1753042" cy="1753041"/>
            </a:xfrm>
            <a:prstGeom prst="ellipse">
              <a:avLst/>
            </a:prstGeom>
            <a:pattFill prst="ltUpDiag">
              <a:fgClr>
                <a:schemeClr val="accent6">
                  <a:lumMod val="65000"/>
                </a:schemeClr>
              </a:fgClr>
              <a:bgClr>
                <a:schemeClr val="bg2"/>
              </a:bgClr>
            </a:patt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19" name="이등변 삼각형 42">
              <a:extLst>
                <a:ext uri="{FF2B5EF4-FFF2-40B4-BE49-F238E27FC236}">
                  <a16:creationId xmlns:a16="http://schemas.microsoft.com/office/drawing/2014/main" xmlns="" id="{13CAABC0-3AD9-FA4C-A624-0B64FBB3EC5F}"/>
                </a:ext>
              </a:extLst>
            </p:cNvPr>
            <p:cNvSpPr/>
            <p:nvPr/>
          </p:nvSpPr>
          <p:spPr>
            <a:xfrm rot="10800000">
              <a:off x="1433511" y="2804447"/>
              <a:ext cx="338138" cy="119079"/>
            </a:xfrm>
            <a:prstGeom prst="triangl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20" name="이등변 삼각형 43">
              <a:extLst>
                <a:ext uri="{FF2B5EF4-FFF2-40B4-BE49-F238E27FC236}">
                  <a16:creationId xmlns:a16="http://schemas.microsoft.com/office/drawing/2014/main" xmlns="" id="{A2FB5169-DCC0-4C40-B99A-4A738CFB68D1}"/>
                </a:ext>
              </a:extLst>
            </p:cNvPr>
            <p:cNvSpPr/>
            <p:nvPr/>
          </p:nvSpPr>
          <p:spPr>
            <a:xfrm rot="10800000">
              <a:off x="1433511" y="2793331"/>
              <a:ext cx="338138" cy="102860"/>
            </a:xfrm>
            <a:prstGeom prst="triangle">
              <a:avLst/>
            </a:prstGeom>
            <a:pattFill prst="ltUpDiag">
              <a:fgClr>
                <a:schemeClr val="accent6">
                  <a:lumMod val="65000"/>
                </a:schemeClr>
              </a:fgClr>
              <a:bgClr>
                <a:schemeClr val="bg2"/>
              </a:bgClr>
            </a:patt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그룹 34">
            <a:extLst>
              <a:ext uri="{FF2B5EF4-FFF2-40B4-BE49-F238E27FC236}">
                <a16:creationId xmlns:a16="http://schemas.microsoft.com/office/drawing/2014/main" xmlns="" id="{BE4AC0C5-E3B1-7047-93B7-C205E69923E1}"/>
              </a:ext>
            </a:extLst>
          </p:cNvPr>
          <p:cNvGrpSpPr/>
          <p:nvPr userDrawn="1"/>
        </p:nvGrpSpPr>
        <p:grpSpPr>
          <a:xfrm>
            <a:off x="4086266" y="1064055"/>
            <a:ext cx="1753042" cy="1903286"/>
            <a:chOff x="726061" y="1067373"/>
            <a:chExt cx="1753042" cy="1903286"/>
          </a:xfrm>
        </p:grpSpPr>
        <p:sp>
          <p:nvSpPr>
            <p:cNvPr id="22" name="이등변 삼각형 35">
              <a:extLst>
                <a:ext uri="{FF2B5EF4-FFF2-40B4-BE49-F238E27FC236}">
                  <a16:creationId xmlns:a16="http://schemas.microsoft.com/office/drawing/2014/main" xmlns="" id="{960FC60F-21DD-2647-A4BB-AB4FE9A93EC4}"/>
                </a:ext>
              </a:extLst>
            </p:cNvPr>
            <p:cNvSpPr/>
            <p:nvPr/>
          </p:nvSpPr>
          <p:spPr>
            <a:xfrm rot="10800000">
              <a:off x="1433511" y="2786188"/>
              <a:ext cx="338138" cy="184471"/>
            </a:xfrm>
            <a:prstGeom prst="triangl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23" name="타원 36">
              <a:extLst>
                <a:ext uri="{FF2B5EF4-FFF2-40B4-BE49-F238E27FC236}">
                  <a16:creationId xmlns:a16="http://schemas.microsoft.com/office/drawing/2014/main" xmlns="" id="{F8E76A8B-F58F-FD41-AC81-1418B658FE81}"/>
                </a:ext>
              </a:extLst>
            </p:cNvPr>
            <p:cNvSpPr/>
            <p:nvPr/>
          </p:nvSpPr>
          <p:spPr>
            <a:xfrm>
              <a:off x="726061" y="1067373"/>
              <a:ext cx="1753042" cy="1753041"/>
            </a:xfrm>
            <a:prstGeom prst="ellipse">
              <a:avLst/>
            </a:prstGeom>
            <a:pattFill prst="ltUpDiag">
              <a:fgClr>
                <a:schemeClr val="accent6">
                  <a:lumMod val="65000"/>
                </a:schemeClr>
              </a:fgClr>
              <a:bgClr>
                <a:schemeClr val="bg2"/>
              </a:bgClr>
            </a:patt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24" name="이등변 삼각형 37">
              <a:extLst>
                <a:ext uri="{FF2B5EF4-FFF2-40B4-BE49-F238E27FC236}">
                  <a16:creationId xmlns:a16="http://schemas.microsoft.com/office/drawing/2014/main" xmlns="" id="{34153107-86EC-EF43-8486-B224EF42A451}"/>
                </a:ext>
              </a:extLst>
            </p:cNvPr>
            <p:cNvSpPr/>
            <p:nvPr/>
          </p:nvSpPr>
          <p:spPr>
            <a:xfrm rot="10800000">
              <a:off x="1433511" y="2804447"/>
              <a:ext cx="338138" cy="119079"/>
            </a:xfrm>
            <a:prstGeom prst="triangl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  <p:sp>
          <p:nvSpPr>
            <p:cNvPr id="25" name="이등변 삼각형 38">
              <a:extLst>
                <a:ext uri="{FF2B5EF4-FFF2-40B4-BE49-F238E27FC236}">
                  <a16:creationId xmlns:a16="http://schemas.microsoft.com/office/drawing/2014/main" xmlns="" id="{FF4829A4-4247-6F4F-86AA-7A28CEFAA8EF}"/>
                </a:ext>
              </a:extLst>
            </p:cNvPr>
            <p:cNvSpPr/>
            <p:nvPr/>
          </p:nvSpPr>
          <p:spPr>
            <a:xfrm rot="10800000">
              <a:off x="1433511" y="2793331"/>
              <a:ext cx="338138" cy="102860"/>
            </a:xfrm>
            <a:prstGeom prst="triangle">
              <a:avLst/>
            </a:prstGeom>
            <a:pattFill prst="ltUpDiag">
              <a:fgClr>
                <a:schemeClr val="accent6">
                  <a:lumMod val="65000"/>
                </a:schemeClr>
              </a:fgClr>
              <a:bgClr>
                <a:schemeClr val="bg2"/>
              </a:bgClr>
            </a:patt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dirty="0">
                <a:latin typeface="Open Sans" panose="020B0606030504020204" pitchFamily="34" charset="0"/>
                <a:ea typeface="Roboto Condensed Regular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3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Map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37214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3EA5ABA-0176-EB42-A46D-86A313E33BB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F20D636-A37C-6A4B-92B1-2B10BF08A21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1742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4209" y="339726"/>
            <a:ext cx="6840000" cy="467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Oval 8"/>
          <p:cNvSpPr>
            <a:spLocks noChangeAspect="1"/>
          </p:cNvSpPr>
          <p:nvPr/>
        </p:nvSpPr>
        <p:spPr>
          <a:xfrm flipH="1">
            <a:off x="8744323" y="4866581"/>
            <a:ext cx="180000" cy="180000"/>
          </a:xfrm>
          <a:prstGeom prst="ellipse">
            <a:avLst/>
          </a:prstGeom>
          <a:solidFill>
            <a:srgbClr val="6E9B4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" rtlCol="0" anchor="ctr"/>
          <a:lstStyle/>
          <a:p>
            <a:pPr algn="ctr"/>
            <a:endParaRPr lang="en-US" sz="900" dirty="0">
              <a:gradFill flip="none" rotWithShape="1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atin typeface="Bebas Neue Regular"/>
            </a:endParaRPr>
          </a:p>
        </p:txBody>
      </p:sp>
      <p:sp>
        <p:nvSpPr>
          <p:cNvPr id="8" name="바닥글 개체 틀 3"/>
          <p:cNvSpPr txBox="1">
            <a:spLocks/>
          </p:cNvSpPr>
          <p:nvPr/>
        </p:nvSpPr>
        <p:spPr>
          <a:xfrm>
            <a:off x="6706232" y="4767262"/>
            <a:ext cx="2029178" cy="376237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chemeClr val="tx1">
                    <a:alpha val="50000"/>
                  </a:schemeClr>
                </a:solidFill>
                <a:latin typeface="Roboto Condensed Regular"/>
                <a:ea typeface="Roboto Light" pitchFamily="2" charset="0"/>
                <a:cs typeface="Roboto Condensed Regular"/>
              </a:rPr>
              <a:t>dataexpert.hu</a:t>
            </a:r>
            <a:endParaRPr lang="en-US" dirty="0">
              <a:solidFill>
                <a:schemeClr val="tx1">
                  <a:alpha val="50000"/>
                </a:schemeClr>
              </a:solidFill>
              <a:latin typeface="Roboto Condensed Light"/>
              <a:ea typeface="Roboto Light" pitchFamily="2" charset="0"/>
            </a:endParaRPr>
          </a:p>
        </p:txBody>
      </p:sp>
      <p:sp>
        <p:nvSpPr>
          <p:cNvPr id="32" name="슬라이드 번호 개체 틀 4"/>
          <p:cNvSpPr txBox="1">
            <a:spLocks/>
          </p:cNvSpPr>
          <p:nvPr/>
        </p:nvSpPr>
        <p:spPr>
          <a:xfrm>
            <a:off x="8626356" y="4867231"/>
            <a:ext cx="413810" cy="180000"/>
          </a:xfrm>
          <a:prstGeom prst="rect">
            <a:avLst/>
          </a:prstGeom>
        </p:spPr>
        <p:txBody>
          <a:bodyPr tIns="0" bIns="0" anchor="ctr"/>
          <a:lstStyle>
            <a:defPPr>
              <a:defRPr lang="ko-KR"/>
            </a:defPPr>
            <a:lvl1pPr marL="0" algn="ctr" defTabSz="914400" rtl="0" eaLnBrk="1" latinLnBrk="1" hangingPunct="1">
              <a:defRPr sz="900" kern="12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Bebas Neue Regular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C24EB-3711-4D66-BFBD-A4C517DC603E}" type="slidenum">
              <a:rPr lang="ko-KR" altLang="en-US" sz="700" b="1" baseline="0" smtClean="0">
                <a:solidFill>
                  <a:schemeClr val="bg2"/>
                </a:solidFill>
                <a:latin typeface="Roboto Condensed Regular" pitchFamily="2" charset="0"/>
                <a:ea typeface="Roboto Condensed Regular"/>
              </a:rPr>
              <a:pPr/>
              <a:t>‹#›</a:t>
            </a:fld>
            <a:endParaRPr lang="ko-KR" altLang="en-US" sz="700" b="1" baseline="0" dirty="0">
              <a:solidFill>
                <a:schemeClr val="bg2"/>
              </a:solidFill>
              <a:latin typeface="Roboto Condensed Regular" pitchFamily="2" charset="0"/>
              <a:ea typeface="Roboto Condensed Regular"/>
            </a:endParaRPr>
          </a:p>
        </p:txBody>
      </p:sp>
      <p:cxnSp>
        <p:nvCxnSpPr>
          <p:cNvPr id="33" name="직선 연결선 25"/>
          <p:cNvCxnSpPr/>
          <p:nvPr/>
        </p:nvCxnSpPr>
        <p:spPr>
          <a:xfrm>
            <a:off x="344209" y="742964"/>
            <a:ext cx="324036" cy="0"/>
          </a:xfrm>
          <a:prstGeom prst="line">
            <a:avLst/>
          </a:prstGeom>
          <a:ln w="28575">
            <a:solidFill>
              <a:srgbClr val="6E9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xmlns="" id="{74011BF3-84C7-384E-BA60-1D76371594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0" y="4842660"/>
            <a:ext cx="789433" cy="22543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207A0D66-62A4-C244-85F3-760121849F3C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744323" y="4866581"/>
            <a:ext cx="180000" cy="180000"/>
          </a:xfrm>
          <a:prstGeom prst="ellipse">
            <a:avLst/>
          </a:prstGeom>
          <a:solidFill>
            <a:srgbClr val="6E9B4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" rtlCol="0" anchor="ctr"/>
          <a:lstStyle/>
          <a:p>
            <a:pPr algn="ctr"/>
            <a:endParaRPr lang="en-US" sz="900" dirty="0">
              <a:gradFill flip="none" rotWithShape="1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atin typeface="Bebas Neue Regular"/>
            </a:endParaRPr>
          </a:p>
        </p:txBody>
      </p:sp>
      <p:sp>
        <p:nvSpPr>
          <p:cNvPr id="10" name="바닥글 개체 틀 3">
            <a:extLst>
              <a:ext uri="{FF2B5EF4-FFF2-40B4-BE49-F238E27FC236}">
                <a16:creationId xmlns:a16="http://schemas.microsoft.com/office/drawing/2014/main" xmlns="" id="{C6E19E63-DF0B-0B41-8260-1CA644C57EAF}"/>
              </a:ext>
            </a:extLst>
          </p:cNvPr>
          <p:cNvSpPr txBox="1">
            <a:spLocks/>
          </p:cNvSpPr>
          <p:nvPr userDrawn="1"/>
        </p:nvSpPr>
        <p:spPr>
          <a:xfrm>
            <a:off x="6706232" y="4767262"/>
            <a:ext cx="2029178" cy="376237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chemeClr val="tx1">
                    <a:alpha val="50000"/>
                  </a:schemeClr>
                </a:solidFill>
                <a:latin typeface="Roboto Condensed Regular"/>
                <a:ea typeface="Roboto Light" pitchFamily="2" charset="0"/>
                <a:cs typeface="Roboto Condensed Regular"/>
              </a:rPr>
              <a:t>dataexpert.hu</a:t>
            </a:r>
            <a:endParaRPr lang="en-US" dirty="0">
              <a:solidFill>
                <a:schemeClr val="tx1">
                  <a:alpha val="50000"/>
                </a:schemeClr>
              </a:solidFill>
              <a:latin typeface="Roboto Condensed Light"/>
              <a:ea typeface="Roboto Light" pitchFamily="2" charset="0"/>
            </a:endParaRPr>
          </a:p>
        </p:txBody>
      </p:sp>
      <p:sp>
        <p:nvSpPr>
          <p:cNvPr id="11" name="슬라이드 번호 개체 틀 4">
            <a:extLst>
              <a:ext uri="{FF2B5EF4-FFF2-40B4-BE49-F238E27FC236}">
                <a16:creationId xmlns:a16="http://schemas.microsoft.com/office/drawing/2014/main" xmlns="" id="{2B069814-660D-9C4C-9A1E-DD7A753B3058}"/>
              </a:ext>
            </a:extLst>
          </p:cNvPr>
          <p:cNvSpPr txBox="1">
            <a:spLocks/>
          </p:cNvSpPr>
          <p:nvPr userDrawn="1"/>
        </p:nvSpPr>
        <p:spPr>
          <a:xfrm>
            <a:off x="8626356" y="4867231"/>
            <a:ext cx="413810" cy="180000"/>
          </a:xfrm>
          <a:prstGeom prst="rect">
            <a:avLst/>
          </a:prstGeom>
        </p:spPr>
        <p:txBody>
          <a:bodyPr tIns="0" bIns="0" anchor="ctr"/>
          <a:lstStyle>
            <a:defPPr>
              <a:defRPr lang="ko-KR"/>
            </a:defPPr>
            <a:lvl1pPr marL="0" algn="ctr" defTabSz="914400" rtl="0" eaLnBrk="1" latinLnBrk="1" hangingPunct="1">
              <a:defRPr sz="900" kern="12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Bebas Neue Regular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C24EB-3711-4D66-BFBD-A4C517DC603E}" type="slidenum">
              <a:rPr lang="ko-KR" altLang="en-US" sz="700" b="1" baseline="0" smtClean="0">
                <a:solidFill>
                  <a:schemeClr val="bg2"/>
                </a:solidFill>
                <a:latin typeface="Roboto Condensed Regular" pitchFamily="2" charset="0"/>
                <a:ea typeface="Roboto Condensed Regular"/>
              </a:rPr>
              <a:pPr/>
              <a:t>‹#›</a:t>
            </a:fld>
            <a:endParaRPr lang="ko-KR" altLang="en-US" sz="700" b="1" baseline="0" dirty="0">
              <a:solidFill>
                <a:schemeClr val="bg2"/>
              </a:solidFill>
              <a:latin typeface="Roboto Condensed Regular" pitchFamily="2" charset="0"/>
              <a:ea typeface="Roboto Condensed Regular"/>
            </a:endParaRPr>
          </a:p>
        </p:txBody>
      </p:sp>
      <p:cxnSp>
        <p:nvCxnSpPr>
          <p:cNvPr id="12" name="직선 연결선 25">
            <a:extLst>
              <a:ext uri="{FF2B5EF4-FFF2-40B4-BE49-F238E27FC236}">
                <a16:creationId xmlns:a16="http://schemas.microsoft.com/office/drawing/2014/main" xmlns="" id="{C98203AE-90B3-344D-877B-D529FDDCD7BB}"/>
              </a:ext>
            </a:extLst>
          </p:cNvPr>
          <p:cNvCxnSpPr/>
          <p:nvPr userDrawn="1"/>
        </p:nvCxnSpPr>
        <p:spPr>
          <a:xfrm>
            <a:off x="344209" y="742964"/>
            <a:ext cx="324036" cy="0"/>
          </a:xfrm>
          <a:prstGeom prst="line">
            <a:avLst/>
          </a:prstGeom>
          <a:ln w="28575">
            <a:solidFill>
              <a:srgbClr val="6E9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29E6C720-D3EA-4241-BEB6-D794EAFD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0" y="4842660"/>
            <a:ext cx="789433" cy="2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7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600" b="1" i="0" kern="1200">
          <a:gradFill flip="none" rotWithShape="1">
            <a:gsLst>
              <a:gs pos="0">
                <a:schemeClr val="tx2"/>
              </a:gs>
              <a:gs pos="100000">
                <a:schemeClr val="tx2"/>
              </a:gs>
            </a:gsLst>
            <a:lin ang="0" scaled="1"/>
            <a:tileRect/>
          </a:gra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jpe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9.sv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ataexpert.h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5.sv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0.sv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2FC9DD-CEA7-9D48-862F-CB6DB5F970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185" y="-2913254"/>
            <a:ext cx="1905554" cy="2913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ECF2AA-BC92-E34B-B553-07D304E8BE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146" y="-2913256"/>
            <a:ext cx="1888933" cy="2892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D17DEB-35E6-4042-9D81-1E8DA4DB4A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160" y="-2917192"/>
            <a:ext cx="1894074" cy="29004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EE42064-F59B-344C-BAFA-A212EC1B3776}"/>
              </a:ext>
            </a:extLst>
          </p:cNvPr>
          <p:cNvCxnSpPr/>
          <p:nvPr/>
        </p:nvCxnSpPr>
        <p:spPr>
          <a:xfrm>
            <a:off x="657225" y="4019550"/>
            <a:ext cx="4105275" cy="0"/>
          </a:xfrm>
          <a:prstGeom prst="line">
            <a:avLst/>
          </a:prstGeom>
          <a:ln>
            <a:solidFill>
              <a:srgbClr val="6D9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3BB8EE-1B07-CA4F-9F31-CC3A89945DFC}"/>
              </a:ext>
            </a:extLst>
          </p:cNvPr>
          <p:cNvSpPr txBox="1"/>
          <p:nvPr/>
        </p:nvSpPr>
        <p:spPr>
          <a:xfrm>
            <a:off x="571500" y="2590369"/>
            <a:ext cx="330835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100" b="1" dirty="0" err="1">
                <a:solidFill>
                  <a:srgbClr val="6D9A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DataExpert</a:t>
            </a:r>
            <a:r>
              <a:rPr lang="hu-HU" sz="2100" b="1" dirty="0">
                <a:solidFill>
                  <a:srgbClr val="6D9A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project </a:t>
            </a:r>
            <a:r>
              <a:rPr lang="hu-HU" sz="2100" b="1" dirty="0" err="1">
                <a:solidFill>
                  <a:srgbClr val="6D9A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planning</a:t>
            </a:r>
            <a:r>
              <a:rPr lang="hu-HU" sz="2100" b="1" dirty="0">
                <a:solidFill>
                  <a:srgbClr val="6D9A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hu-HU" sz="2100" b="1" dirty="0" err="1">
                <a:solidFill>
                  <a:srgbClr val="6D9A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system</a:t>
            </a:r>
            <a:endParaRPr lang="hu-HU" sz="2100" b="1" dirty="0">
              <a:solidFill>
                <a:srgbClr val="6D9A4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1BBEC4-FF6E-574F-B73F-CE33C0ED6C23}"/>
              </a:ext>
            </a:extLst>
          </p:cNvPr>
          <p:cNvSpPr txBox="1"/>
          <p:nvPr/>
        </p:nvSpPr>
        <p:spPr>
          <a:xfrm>
            <a:off x="560070" y="2618626"/>
            <a:ext cx="3491865" cy="4385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125" i="1" dirty="0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1125" i="1" dirty="0" err="1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  <a:r>
              <a:rPr lang="hu-HU" sz="1125" i="1" dirty="0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25" i="1" dirty="0" err="1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driven</a:t>
            </a:r>
            <a:r>
              <a:rPr lang="hu-HU" sz="1125" i="1" dirty="0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25" i="1" dirty="0" err="1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way</a:t>
            </a:r>
            <a:r>
              <a:rPr lang="hu-HU" sz="1125" i="1" dirty="0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125" i="1" dirty="0" err="1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thinking</a:t>
            </a:r>
            <a:r>
              <a:rPr lang="hu-HU" sz="1125" i="1" dirty="0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in </a:t>
            </a:r>
            <a:r>
              <a:rPr lang="hu-HU" sz="1125" i="1" dirty="0" err="1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125" i="1" dirty="0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125" i="1" dirty="0" err="1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perspective</a:t>
            </a:r>
            <a:r>
              <a:rPr lang="hu-HU" sz="1125" i="1" dirty="0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125" i="1" dirty="0" err="1">
                <a:solidFill>
                  <a:srgbClr val="2327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transparancy</a:t>
            </a:r>
            <a:endParaRPr lang="hu-HU" sz="1125" i="1" dirty="0">
              <a:solidFill>
                <a:srgbClr val="2327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F2E92A-9F31-7243-B860-44B3026510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4763" y="2217715"/>
            <a:ext cx="2811614" cy="638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E7AF4D6-2072-2E40-95F8-B903C696CD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766" y="683046"/>
            <a:ext cx="2134946" cy="6400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A3F2CB2-2EE5-C149-ABEA-7D26F58635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79" y="856236"/>
            <a:ext cx="332223" cy="298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5DA4C4C-1EC0-1249-BEB2-B739D81440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86" y="683460"/>
            <a:ext cx="642782" cy="6427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39CB50-BA24-CA45-949C-2C6EFF424D1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679" y="2156525"/>
            <a:ext cx="1901108" cy="2914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16F589B-7C77-4643-A195-7BD6FD43320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866" y="83889"/>
            <a:ext cx="1901108" cy="2914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DF99E13-9894-B24A-B4F1-6388EDF69D5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156" y="1085850"/>
            <a:ext cx="1913377" cy="293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27839 -0.2988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9" y="-14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-0.03263 L -0.10052 0.584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30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9167E-6 -7.40741E-7 L -0.13489 0.783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392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4.81481E-6 L -0.17005 0.98658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493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accel="33333" decel="3333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0800000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35802E-6 L -2.77778E-6 -0.1355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9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BDAF839-E7C6-164C-A57C-205105F3B7C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99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xmlns="" id="{D4AABA5B-BBE0-814A-8011-9EB2FC80D1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3030"/>
            <a:ext cx="9144001" cy="49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7"/>
            <a:ext cx="9144000" cy="513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6AEB551-F10A-4CD4-9423-079E6C09CEE1}"/>
              </a:ext>
            </a:extLst>
          </p:cNvPr>
          <p:cNvSpPr/>
          <p:nvPr/>
        </p:nvSpPr>
        <p:spPr>
          <a:xfrm>
            <a:off x="0" y="2958353"/>
            <a:ext cx="9144000" cy="86061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0106" y="1727835"/>
            <a:ext cx="37275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/>
              </a:rPr>
              <a:t>Project effort estimation was too low </a:t>
            </a:r>
            <a:endParaRPr lang="hu-HU" sz="1400" dirty="0">
              <a:latin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1400" dirty="0">
              <a:latin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1400" dirty="0">
              <a:latin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1400" dirty="0">
              <a:latin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1400" dirty="0">
              <a:latin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400" dirty="0">
              <a:latin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/>
              </a:rPr>
              <a:t>Execution efficiency was too low</a:t>
            </a:r>
            <a:endParaRPr lang="hu-HU" sz="1400" dirty="0">
              <a:latin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1400" dirty="0">
              <a:latin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1400" dirty="0">
              <a:latin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400" dirty="0">
              <a:latin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/>
              </a:rPr>
              <a:t>Scope of task got wider during execution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5942" y="1751939"/>
            <a:ext cx="37910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Open Sans"/>
              </a:rPr>
              <a:t>Improve estimation accuracy / map potential traps, hard parts </a:t>
            </a:r>
            <a:br>
              <a:rPr lang="en-US" sz="1400" dirty="0">
                <a:latin typeface="Open Sans"/>
              </a:rPr>
            </a:br>
            <a:r>
              <a:rPr lang="en-US" sz="1400" dirty="0">
                <a:latin typeface="Open Sans"/>
              </a:rPr>
              <a:t>and build these into quotation standards to avoid these in the future </a:t>
            </a:r>
            <a:br>
              <a:rPr lang="en-US" sz="1400" dirty="0">
                <a:latin typeface="Open Sans"/>
              </a:rPr>
            </a:br>
            <a:r>
              <a:rPr lang="en-US" sz="1400" dirty="0">
                <a:latin typeface="Open Sans"/>
              </a:rPr>
              <a:t>and give more realistic quotations</a:t>
            </a:r>
            <a:br>
              <a:rPr lang="en-US" sz="1400" dirty="0">
                <a:latin typeface="Open Sans"/>
              </a:rPr>
            </a:br>
            <a:r>
              <a:rPr lang="en-US" sz="1400" dirty="0">
                <a:latin typeface="Open Sans"/>
              </a:rPr>
              <a:t> </a:t>
            </a:r>
          </a:p>
          <a:p>
            <a:pPr marL="342900" lvl="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Open Sans"/>
              </a:rPr>
              <a:t>Training, standardization, knowledge sharing, project management skills, communication</a:t>
            </a:r>
            <a:br>
              <a:rPr lang="en-US" sz="1400" dirty="0">
                <a:latin typeface="Open Sans"/>
              </a:rPr>
            </a:br>
            <a:r>
              <a:rPr lang="en-US" sz="1400" dirty="0" smtClean="0">
                <a:latin typeface="Open Sans"/>
              </a:rPr>
              <a:t/>
            </a:r>
            <a:br>
              <a:rPr lang="en-US" sz="1400" dirty="0" smtClean="0">
                <a:latin typeface="Open Sans"/>
              </a:rPr>
            </a:br>
            <a:endParaRPr lang="en-US" sz="1400" dirty="0">
              <a:latin typeface="Open Sans"/>
            </a:endParaRPr>
          </a:p>
          <a:p>
            <a:pPr marL="342900" lvl="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Open Sans"/>
              </a:rPr>
              <a:t>Discuss with client, negotiate to get them recognize effort and value </a:t>
            </a:r>
            <a:r>
              <a:rPr lang="hu-HU" sz="1400" dirty="0">
                <a:latin typeface="Open Sans"/>
              </a:rPr>
              <a:t/>
            </a:r>
            <a:br>
              <a:rPr lang="hu-HU" sz="1400" dirty="0">
                <a:latin typeface="Open Sans"/>
              </a:rPr>
            </a:br>
            <a:r>
              <a:rPr lang="hu-HU" sz="1400" dirty="0">
                <a:latin typeface="Open Sans"/>
              </a:rPr>
              <a:t>o</a:t>
            </a:r>
            <a:r>
              <a:rPr lang="en-US" sz="1400" dirty="0">
                <a:latin typeface="Open Sans"/>
              </a:rPr>
              <a:t>f the work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0F984425-8A9B-413C-8542-0BD48D60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Open Sans Extrabold"/>
              </a:rPr>
              <a:t>What’s behind this low profitability area?</a:t>
            </a:r>
            <a:br>
              <a:rPr lang="en-US" b="1" dirty="0">
                <a:latin typeface="Open Sans Extrabold"/>
              </a:rPr>
            </a:b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12B29FB-BF5D-41D8-8AD3-0D02A56935A9}"/>
              </a:ext>
            </a:extLst>
          </p:cNvPr>
          <p:cNvSpPr txBox="1"/>
          <p:nvPr/>
        </p:nvSpPr>
        <p:spPr>
          <a:xfrm>
            <a:off x="250105" y="853450"/>
            <a:ext cx="4161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6E9B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„Almost double hours spent on this task”</a:t>
            </a:r>
            <a:endParaRPr lang="x-none" sz="1600" dirty="0">
              <a:solidFill>
                <a:srgbClr val="6E9B4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9CD33D3-AE67-4962-9624-F3C3BDC7B75B}"/>
              </a:ext>
            </a:extLst>
          </p:cNvPr>
          <p:cNvGrpSpPr/>
          <p:nvPr/>
        </p:nvGrpSpPr>
        <p:grpSpPr>
          <a:xfrm>
            <a:off x="4330337" y="1388196"/>
            <a:ext cx="483923" cy="3755304"/>
            <a:chOff x="4330337" y="1388196"/>
            <a:chExt cx="483923" cy="375530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F9D3D9A-2021-4F5D-8311-21F278FDAE61}"/>
                </a:ext>
              </a:extLst>
            </p:cNvPr>
            <p:cNvSpPr/>
            <p:nvPr/>
          </p:nvSpPr>
          <p:spPr>
            <a:xfrm>
              <a:off x="4330337" y="1388196"/>
              <a:ext cx="483326" cy="3755304"/>
            </a:xfrm>
            <a:prstGeom prst="rect">
              <a:avLst/>
            </a:prstGeom>
            <a:solidFill>
              <a:srgbClr val="6E9B4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2717827" y="3047067"/>
              <a:ext cx="3731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>
                  <a:solidFill>
                    <a:schemeClr val="bg1"/>
                  </a:solidFill>
                  <a:latin typeface="Open Sans"/>
                </a:rPr>
                <a:t>ACTIONS TO BE TAKEN</a:t>
              </a:r>
              <a:endParaRPr lang="en-US" sz="2400" b="1" dirty="0">
                <a:solidFill>
                  <a:schemeClr val="bg1"/>
                </a:solidFill>
                <a:latin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657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384AB09-F570-4182-B2BE-EA571DC091A2}"/>
              </a:ext>
            </a:extLst>
          </p:cNvPr>
          <p:cNvSpPr/>
          <p:nvPr/>
        </p:nvSpPr>
        <p:spPr>
          <a:xfrm>
            <a:off x="256940" y="554074"/>
            <a:ext cx="861500" cy="362737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A569EA3-129C-4C62-8A4F-585765630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7"/>
          <a:stretch/>
        </p:blipFill>
        <p:spPr bwMode="auto">
          <a:xfrm>
            <a:off x="5316359" y="-54804"/>
            <a:ext cx="3835107" cy="519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E4DC105D-6F0F-48E7-B0AC-C35F67BE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08" y="339726"/>
            <a:ext cx="4635871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Open Sans Extrabold"/>
              </a:rPr>
              <a:t>Using a business information system, we can: </a:t>
            </a:r>
            <a:br>
              <a:rPr lang="en-US" b="1" dirty="0">
                <a:latin typeface="Open Sans Extrabold"/>
              </a:rPr>
            </a:b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5612992-60CF-46B8-8663-7C5393C8F40F}"/>
              </a:ext>
            </a:extLst>
          </p:cNvPr>
          <p:cNvGrpSpPr/>
          <p:nvPr/>
        </p:nvGrpSpPr>
        <p:grpSpPr>
          <a:xfrm>
            <a:off x="765290" y="1377779"/>
            <a:ext cx="1619499" cy="1502898"/>
            <a:chOff x="765290" y="1377779"/>
            <a:chExt cx="1619499" cy="15028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07BF4-D109-45E2-81AC-DB639489EB62}"/>
                </a:ext>
              </a:extLst>
            </p:cNvPr>
            <p:cNvSpPr/>
            <p:nvPr/>
          </p:nvSpPr>
          <p:spPr>
            <a:xfrm>
              <a:off x="765290" y="2357457"/>
              <a:ext cx="16194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Monitor points</a:t>
              </a:r>
              <a:endPara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 interests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3D3B0196-CF15-49F5-801A-D749D24C0214}"/>
                </a:ext>
              </a:extLst>
            </p:cNvPr>
            <p:cNvSpPr/>
            <p:nvPr/>
          </p:nvSpPr>
          <p:spPr>
            <a:xfrm>
              <a:off x="1117839" y="1377779"/>
              <a:ext cx="914400" cy="914400"/>
            </a:xfrm>
            <a:prstGeom prst="ellipse">
              <a:avLst/>
            </a:prstGeom>
            <a:solidFill>
              <a:srgbClr val="6E9B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48B97D12-96C3-4D11-890B-C19C342C1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95094" y="1545817"/>
              <a:ext cx="571491" cy="57149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F73D77C-EE1F-4282-88D2-252E468482C5}"/>
              </a:ext>
            </a:extLst>
          </p:cNvPr>
          <p:cNvGrpSpPr/>
          <p:nvPr/>
        </p:nvGrpSpPr>
        <p:grpSpPr>
          <a:xfrm>
            <a:off x="2794115" y="1377779"/>
            <a:ext cx="1911599" cy="1287455"/>
            <a:chOff x="2794115" y="1377779"/>
            <a:chExt cx="1911599" cy="12874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1FD82FE-5426-455C-A208-EEF8A361DEFB}"/>
                </a:ext>
              </a:extLst>
            </p:cNvPr>
            <p:cNvSpPr/>
            <p:nvPr/>
          </p:nvSpPr>
          <p:spPr>
            <a:xfrm>
              <a:off x="2794115" y="2357457"/>
              <a:ext cx="191159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Leaks in efficiency 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851CEF78-1D23-4AA5-B39B-F936A24121B5}"/>
                </a:ext>
              </a:extLst>
            </p:cNvPr>
            <p:cNvSpPr/>
            <p:nvPr/>
          </p:nvSpPr>
          <p:spPr>
            <a:xfrm>
              <a:off x="3292714" y="1377779"/>
              <a:ext cx="914400" cy="914400"/>
            </a:xfrm>
            <a:prstGeom prst="ellipse">
              <a:avLst/>
            </a:prstGeom>
            <a:solidFill>
              <a:srgbClr val="6F9B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700BC394-7C4F-41C0-AAC0-421254654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489854" y="1545372"/>
              <a:ext cx="535862" cy="535862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EE0DBC-0A75-485D-B25C-3CA9BEB75052}"/>
              </a:ext>
            </a:extLst>
          </p:cNvPr>
          <p:cNvSpPr/>
          <p:nvPr/>
        </p:nvSpPr>
        <p:spPr>
          <a:xfrm>
            <a:off x="5316359" y="0"/>
            <a:ext cx="3849858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7753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EE21237-FE6D-4021-9F00-74D629571DF2}"/>
              </a:ext>
            </a:extLst>
          </p:cNvPr>
          <p:cNvSpPr/>
          <p:nvPr/>
        </p:nvSpPr>
        <p:spPr>
          <a:xfrm>
            <a:off x="5639789" y="1501285"/>
            <a:ext cx="32321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driven leadership then means: </a:t>
            </a:r>
          </a:p>
          <a:p>
            <a:pPr algn="ctr"/>
            <a:endParaRPr lang="hu-HU" sz="14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Continuous exploration</a:t>
            </a:r>
            <a:endParaRPr lang="hu-HU" sz="1400" b="1" i="1" dirty="0">
              <a:solidFill>
                <a:schemeClr val="bg1"/>
              </a:solidFill>
              <a:latin typeface="Open Sans"/>
            </a:endParaRPr>
          </a:p>
          <a:p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of the company’s own </a:t>
            </a:r>
            <a:endParaRPr lang="hu-HU" sz="1400" b="1" i="1" dirty="0">
              <a:solidFill>
                <a:schemeClr val="bg1"/>
              </a:solidFill>
              <a:latin typeface="Open Sans"/>
            </a:endParaRPr>
          </a:p>
          <a:p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activities</a:t>
            </a:r>
            <a:r>
              <a:rPr lang="hu-HU" sz="1400" b="1" i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and perfecting </a:t>
            </a:r>
            <a:endParaRPr lang="hu-HU" sz="1400" b="1" i="1" dirty="0">
              <a:solidFill>
                <a:schemeClr val="bg1"/>
              </a:solidFill>
              <a:latin typeface="Open Sans"/>
            </a:endParaRPr>
          </a:p>
          <a:p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operation</a:t>
            </a:r>
            <a:r>
              <a:rPr lang="hu-HU" sz="1400" b="1" i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by</a:t>
            </a:r>
            <a:r>
              <a:rPr lang="hu-HU" sz="1400" b="1" i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providing</a:t>
            </a:r>
            <a:r>
              <a:rPr lang="hu-HU" sz="1400" b="1" i="1" dirty="0">
                <a:solidFill>
                  <a:schemeClr val="bg1"/>
                </a:solidFill>
                <a:latin typeface="Open Sans"/>
              </a:rPr>
              <a:t> </a:t>
            </a:r>
          </a:p>
          <a:p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value generating</a:t>
            </a:r>
            <a:r>
              <a:rPr lang="hu-HU" sz="1400" b="1" i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feedback</a:t>
            </a:r>
            <a:endParaRPr lang="hu-HU" sz="1400" b="1" i="1" dirty="0">
              <a:solidFill>
                <a:schemeClr val="bg1"/>
              </a:solidFill>
              <a:latin typeface="Open Sans"/>
            </a:endParaRPr>
          </a:p>
          <a:p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to employees,</a:t>
            </a:r>
            <a:r>
              <a:rPr lang="hu-HU" sz="1400" b="1" i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processes,</a:t>
            </a:r>
            <a:r>
              <a:rPr lang="hu-HU" sz="1400" b="1" i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standards and all</a:t>
            </a:r>
            <a:r>
              <a:rPr lang="hu-HU" sz="1400" b="1" i="1" dirty="0">
                <a:solidFill>
                  <a:schemeClr val="bg1"/>
                </a:solidFill>
                <a:latin typeface="Open Sans"/>
              </a:rPr>
              <a:t> o</a:t>
            </a:r>
            <a:r>
              <a:rPr lang="en-US" sz="1400" b="1" i="1" dirty="0">
                <a:solidFill>
                  <a:schemeClr val="bg1"/>
                </a:solidFill>
                <a:latin typeface="Open Sans"/>
              </a:rPr>
              <a:t>f company life</a:t>
            </a:r>
            <a:r>
              <a:rPr lang="hu-HU" sz="1400" b="1" i="1" dirty="0">
                <a:solidFill>
                  <a:schemeClr val="bg1"/>
                </a:solidFill>
                <a:latin typeface="Open Sans"/>
              </a:rPr>
              <a:t> </a:t>
            </a:r>
            <a:endParaRPr lang="hu-HU" sz="14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A432024-3B91-4F66-BA7A-39841C266475}"/>
              </a:ext>
            </a:extLst>
          </p:cNvPr>
          <p:cNvGrpSpPr/>
          <p:nvPr/>
        </p:nvGrpSpPr>
        <p:grpSpPr>
          <a:xfrm>
            <a:off x="658781" y="3117149"/>
            <a:ext cx="1850152" cy="1502898"/>
            <a:chOff x="658781" y="3117149"/>
            <a:chExt cx="1850152" cy="15028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22873FC2-6670-4591-9ECE-756038FBABFA}"/>
                </a:ext>
              </a:extLst>
            </p:cNvPr>
            <p:cNvSpPr/>
            <p:nvPr/>
          </p:nvSpPr>
          <p:spPr>
            <a:xfrm>
              <a:off x="658781" y="4096827"/>
              <a:ext cx="18501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Structure of income and efforts</a:t>
              </a:r>
              <a:endParaRPr lang="hu-HU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5FC7FFDD-EE68-4921-8453-A3C6586B210B}"/>
                </a:ext>
              </a:extLst>
            </p:cNvPr>
            <p:cNvSpPr/>
            <p:nvPr/>
          </p:nvSpPr>
          <p:spPr>
            <a:xfrm>
              <a:off x="1126656" y="3117149"/>
              <a:ext cx="914400" cy="914400"/>
            </a:xfrm>
            <a:prstGeom prst="ellipse">
              <a:avLst/>
            </a:prstGeom>
            <a:solidFill>
              <a:srgbClr val="6E9B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1E27755-2E14-4FB7-853C-AA49CB1D7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731" y="3251782"/>
              <a:ext cx="659618" cy="65961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693F8C1-5D28-49D4-864F-420DE79ACE1F}"/>
              </a:ext>
            </a:extLst>
          </p:cNvPr>
          <p:cNvGrpSpPr/>
          <p:nvPr/>
        </p:nvGrpSpPr>
        <p:grpSpPr>
          <a:xfrm>
            <a:off x="2802932" y="3117149"/>
            <a:ext cx="1911599" cy="1718342"/>
            <a:chOff x="2802932" y="3117149"/>
            <a:chExt cx="1911599" cy="171834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966563C-8619-4F7D-A5C9-F3517AFBCCF2}"/>
                </a:ext>
              </a:extLst>
            </p:cNvPr>
            <p:cNvSpPr/>
            <p:nvPr/>
          </p:nvSpPr>
          <p:spPr>
            <a:xfrm>
              <a:off x="2802932" y="4096827"/>
              <a:ext cx="191159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 client, per task, per department, per colleague</a:t>
              </a:r>
              <a:endParaRPr lang="hu-HU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ACA2707D-4F6B-433A-A629-85011984A1D3}"/>
                </a:ext>
              </a:extLst>
            </p:cNvPr>
            <p:cNvSpPr/>
            <p:nvPr/>
          </p:nvSpPr>
          <p:spPr>
            <a:xfrm>
              <a:off x="3301531" y="3117149"/>
              <a:ext cx="914400" cy="914400"/>
            </a:xfrm>
            <a:prstGeom prst="ellipse">
              <a:avLst/>
            </a:prstGeom>
            <a:solidFill>
              <a:srgbClr val="6F9B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B116EF2-0C3A-426A-929D-305BA49C6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3854" y="3274116"/>
              <a:ext cx="607204" cy="594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070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705" y="6226172"/>
            <a:ext cx="6372045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client turnover figures (current and historical) empowering them to make commercial decisions themselves.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F2E268-79EE-49FF-BC63-EDA8894CDA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744" y="2152122"/>
            <a:ext cx="661880" cy="224613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E8599C01-065F-49B7-B3D2-10E2B4C4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1306"/>
            <a:ext cx="9144000" cy="4679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Open Sans Extrabold"/>
                <a:ea typeface="Calibri" panose="020F0502020204030204" pitchFamily="34" charset="0"/>
                <a:cs typeface="Times New Roman" panose="02020603050405020304" pitchFamily="18" charset="0"/>
              </a:rPr>
              <a:t>Information transparency</a:t>
            </a:r>
            <a:r>
              <a:rPr lang="en-US" b="1" dirty="0">
                <a:latin typeface="Open Sans Extrabold"/>
              </a:rPr>
              <a:t/>
            </a:r>
            <a:br>
              <a:rPr lang="en-US" b="1" dirty="0">
                <a:latin typeface="Open Sans Extrabold"/>
              </a:rPr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3FF824-705F-467F-843B-2C3B6386EE59}"/>
              </a:ext>
            </a:extLst>
          </p:cNvPr>
          <p:cNvSpPr/>
          <p:nvPr/>
        </p:nvSpPr>
        <p:spPr>
          <a:xfrm>
            <a:off x="256940" y="554074"/>
            <a:ext cx="861500" cy="362737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A9807E-15F5-43F2-9E4B-C6AA6E9A9AC8}"/>
              </a:ext>
            </a:extLst>
          </p:cNvPr>
          <p:cNvSpPr txBox="1"/>
          <p:nvPr/>
        </p:nvSpPr>
        <p:spPr>
          <a:xfrm>
            <a:off x="1" y="65672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colleagues have access to data regarding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E28834D-A79E-4346-8966-BE5FD72DFEE4}"/>
              </a:ext>
            </a:extLst>
          </p:cNvPr>
          <p:cNvGrpSpPr/>
          <p:nvPr/>
        </p:nvGrpSpPr>
        <p:grpSpPr>
          <a:xfrm>
            <a:off x="645317" y="1798969"/>
            <a:ext cx="3322438" cy="675570"/>
            <a:chOff x="645317" y="1798969"/>
            <a:chExt cx="3322438" cy="675570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xmlns="" id="{F20E8959-6BF3-48BD-8F97-3FCF72BA6A21}"/>
                </a:ext>
              </a:extLst>
            </p:cNvPr>
            <p:cNvSpPr/>
            <p:nvPr/>
          </p:nvSpPr>
          <p:spPr>
            <a:xfrm rot="979988">
              <a:off x="3488242" y="2097968"/>
              <a:ext cx="479513" cy="276167"/>
            </a:xfrm>
            <a:prstGeom prst="rightArrow">
              <a:avLst>
                <a:gd name="adj1" fmla="val 23120"/>
                <a:gd name="adj2" fmla="val 179807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F5E5F85-51AE-4E44-8E6A-7C6E0D0E2617}"/>
                </a:ext>
              </a:extLst>
            </p:cNvPr>
            <p:cNvSpPr txBox="1"/>
            <p:nvPr/>
          </p:nvSpPr>
          <p:spPr>
            <a:xfrm>
              <a:off x="645317" y="1798969"/>
              <a:ext cx="2681727" cy="675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hu-H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heir projects’ planned and spent hours, peer contribution on the project and financial value of it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645DEB6-D0E1-4B68-8CC7-C852857307FC}"/>
              </a:ext>
            </a:extLst>
          </p:cNvPr>
          <p:cNvGrpSpPr/>
          <p:nvPr/>
        </p:nvGrpSpPr>
        <p:grpSpPr>
          <a:xfrm>
            <a:off x="130627" y="3234498"/>
            <a:ext cx="3837671" cy="675570"/>
            <a:chOff x="130627" y="3234498"/>
            <a:chExt cx="3837671" cy="675570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xmlns="" id="{FDF90179-2A62-40A7-A1CB-4AE081DEA165}"/>
                </a:ext>
              </a:extLst>
            </p:cNvPr>
            <p:cNvSpPr/>
            <p:nvPr/>
          </p:nvSpPr>
          <p:spPr>
            <a:xfrm rot="20648245">
              <a:off x="3488785" y="3335466"/>
              <a:ext cx="479513" cy="276167"/>
            </a:xfrm>
            <a:prstGeom prst="rightArrow">
              <a:avLst>
                <a:gd name="adj1" fmla="val 23120"/>
                <a:gd name="adj2" fmla="val 179807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4B440D2-867E-47E5-A848-052DC1A904AA}"/>
                </a:ext>
              </a:extLst>
            </p:cNvPr>
            <p:cNvSpPr txBox="1"/>
            <p:nvPr/>
          </p:nvSpPr>
          <p:spPr>
            <a:xfrm>
              <a:off x="130627" y="3234498"/>
              <a:ext cx="3204101" cy="675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hu-H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</a:t>
              </a:r>
              <a:r>
                <a: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 most important measures of their</a:t>
              </a:r>
              <a:r>
                <a:rPr lang="hu-H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performance and by which different</a:t>
              </a:r>
              <a:r>
                <a:rPr lang="hu-H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hu-H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aspects of their operation </a:t>
              </a:r>
              <a:r>
                <a:rPr lang="hu-H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are </a:t>
              </a:r>
              <a:r>
                <a: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evaluated.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C1D4AFD-5489-445B-916B-7AFA8F3DFCC6}"/>
              </a:ext>
            </a:extLst>
          </p:cNvPr>
          <p:cNvGrpSpPr/>
          <p:nvPr/>
        </p:nvGrpSpPr>
        <p:grpSpPr>
          <a:xfrm>
            <a:off x="5145508" y="1798969"/>
            <a:ext cx="3721867" cy="975780"/>
            <a:chOff x="5145508" y="1798969"/>
            <a:chExt cx="3721867" cy="975780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xmlns="" id="{D860C054-CD84-43B8-B69B-2B9CEDEF6608}"/>
                </a:ext>
              </a:extLst>
            </p:cNvPr>
            <p:cNvSpPr/>
            <p:nvPr/>
          </p:nvSpPr>
          <p:spPr>
            <a:xfrm rot="20620012" flipH="1">
              <a:off x="5145508" y="2113487"/>
              <a:ext cx="479513" cy="276167"/>
            </a:xfrm>
            <a:prstGeom prst="rightArrow">
              <a:avLst>
                <a:gd name="adj1" fmla="val 23120"/>
                <a:gd name="adj2" fmla="val 179807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EA5C28C-2ED2-4C9B-8538-0D769E4E5CC4}"/>
                </a:ext>
              </a:extLst>
            </p:cNvPr>
            <p:cNvSpPr txBox="1"/>
            <p:nvPr/>
          </p:nvSpPr>
          <p:spPr>
            <a:xfrm flipH="1">
              <a:off x="5793607" y="1798969"/>
              <a:ext cx="3073768" cy="97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hu-H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 occupation figures of the members of their own team – to facilitate work distribution.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6E476D5-6CCD-4947-A632-7E0FAF22FB71}"/>
              </a:ext>
            </a:extLst>
          </p:cNvPr>
          <p:cNvGrpSpPr/>
          <p:nvPr/>
        </p:nvGrpSpPr>
        <p:grpSpPr>
          <a:xfrm>
            <a:off x="5146051" y="3226438"/>
            <a:ext cx="3721324" cy="975780"/>
            <a:chOff x="5146051" y="3226438"/>
            <a:chExt cx="3721324" cy="975780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xmlns="" id="{41236B84-AD6A-47BF-BA5D-A13DD44FEC4B}"/>
                </a:ext>
              </a:extLst>
            </p:cNvPr>
            <p:cNvSpPr/>
            <p:nvPr/>
          </p:nvSpPr>
          <p:spPr>
            <a:xfrm rot="951755" flipH="1">
              <a:off x="5146051" y="3350985"/>
              <a:ext cx="479513" cy="276167"/>
            </a:xfrm>
            <a:prstGeom prst="rightArrow">
              <a:avLst>
                <a:gd name="adj1" fmla="val 23120"/>
                <a:gd name="adj2" fmla="val 179807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0E26DA2-F0A2-405F-ABF1-2F3FE34B64A6}"/>
                </a:ext>
              </a:extLst>
            </p:cNvPr>
            <p:cNvSpPr txBox="1"/>
            <p:nvPr/>
          </p:nvSpPr>
          <p:spPr>
            <a:xfrm flipH="1">
              <a:off x="5793607" y="3226438"/>
              <a:ext cx="3073768" cy="97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er client turnover figures (current and historical) empowering them to make commercial decisions themselves.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902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D77AEF-867B-41DC-87D0-A096B0C02437}"/>
              </a:ext>
            </a:extLst>
          </p:cNvPr>
          <p:cNvSpPr/>
          <p:nvPr/>
        </p:nvSpPr>
        <p:spPr>
          <a:xfrm>
            <a:off x="256940" y="554074"/>
            <a:ext cx="861500" cy="362737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1497C08A-A69B-4D63-BED5-A9FC3C399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09" y="339726"/>
            <a:ext cx="4404524" cy="4679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Open Sans Extrabold"/>
                <a:ea typeface="Calibri" panose="020F0502020204030204" pitchFamily="34" charset="0"/>
                <a:cs typeface="Times New Roman" panose="02020603050405020304" pitchFamily="18" charset="0"/>
              </a:rPr>
              <a:t>Transparency: further highly important effects.</a:t>
            </a:r>
            <a:br>
              <a:rPr lang="en-US" b="1" dirty="0">
                <a:latin typeface="Open Sans Extrabold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F62E3F16-336A-4ADE-9A05-23A560451C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59C238-B1D0-422F-87AD-7FAA65027B03}"/>
              </a:ext>
            </a:extLst>
          </p:cNvPr>
          <p:cNvSpPr txBox="1"/>
          <p:nvPr/>
        </p:nvSpPr>
        <p:spPr>
          <a:xfrm>
            <a:off x="305439" y="1417052"/>
            <a:ext cx="44974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focus on commercial performance.</a:t>
            </a:r>
            <a:b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possible for colleagues to take action at their desk in their scope of operation when presented indicators call for it.</a:t>
            </a:r>
            <a:b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Reinforces of the economic consequences of actions and attitudes.</a:t>
            </a:r>
            <a:b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Provides a common framework/context so  </a:t>
            </a:r>
            <a:b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are watching the same match”. </a:t>
            </a:r>
            <a:b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Alignment to company goals and values.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A1DF5EC-403E-43DF-B530-163884576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1"/>
            <a:ext cx="2743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6910F8E8-9939-4DE7-9114-9C76D0984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-1"/>
            <a:ext cx="2743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2818AEC0-65C6-485A-8709-C8FB43FCB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0"/>
            <a:ext cx="2743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2BCF90F4-C881-423F-A3D0-DD8A079CA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1"/>
            <a:ext cx="2743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C13E5897-EE8D-4247-BB91-2E924B089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-2"/>
            <a:ext cx="2743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359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60C818C-6DEA-4AF8-B0B3-EB2BC788B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-7885"/>
            <a:ext cx="2743200" cy="515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8E5DCB-20BF-4589-BE15-90C1CF298FDD}"/>
              </a:ext>
            </a:extLst>
          </p:cNvPr>
          <p:cNvSpPr/>
          <p:nvPr/>
        </p:nvSpPr>
        <p:spPr>
          <a:xfrm>
            <a:off x="256940" y="554074"/>
            <a:ext cx="861500" cy="362737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4209" y="1288212"/>
            <a:ext cx="592596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“In God we trust. All others must bring data.”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Everything is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but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not everything.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and metrics may </a:t>
            </a: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reality.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and metrics may </a:t>
            </a: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you off </a:t>
            </a:r>
            <a:r>
              <a:rPr lang="en-US" sz="1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is bigger than human mind (and systems) can (ever) accommodate.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integrous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usage of data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 contribute to positive changes. </a:t>
            </a:r>
            <a:b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(devotion to truth, equanimity, authentic curiosity, expertise,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awareness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limitations)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DCF20AB-C2D2-42F6-BF16-0BF56EBD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09" y="339726"/>
            <a:ext cx="5464920" cy="4679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Open Sans Extrabold"/>
              </a:rPr>
              <a:t>High level considerations for information systems</a:t>
            </a:r>
            <a:br>
              <a:rPr lang="en-US" b="1" dirty="0">
                <a:latin typeface="Open Sans Extrabold"/>
              </a:rPr>
            </a:br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313D017-F91D-4E20-8E15-7B163ECB6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0"/>
            <a:ext cx="2743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0154C5B7-1035-406D-9EBD-E10DD2370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-7885"/>
            <a:ext cx="2743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3A03C2E0-228B-4D75-8100-146AA2227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-7882"/>
            <a:ext cx="2743200" cy="515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90DFA374-D1F4-4E3A-A0AF-7D8423192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799" y="-7883"/>
            <a:ext cx="2743201" cy="515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xmlns="" id="{E8FA232F-DC9C-4E90-A3A6-96C90A6F0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-7884"/>
            <a:ext cx="2743200" cy="51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286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dark, light&#10;&#10;Description automatically generated">
            <a:extLst>
              <a:ext uri="{FF2B5EF4-FFF2-40B4-BE49-F238E27FC236}">
                <a16:creationId xmlns:a16="http://schemas.microsoft.com/office/drawing/2014/main" xmlns="" id="{E56F1413-3D2F-0846-820E-C05C3FA14C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"/>
            <a:ext cx="9144000" cy="514314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6A7E302-8395-D14A-9538-DA09DDB63E6E}"/>
              </a:ext>
            </a:extLst>
          </p:cNvPr>
          <p:cNvSpPr/>
          <p:nvPr/>
        </p:nvSpPr>
        <p:spPr>
          <a:xfrm>
            <a:off x="3631806" y="3016866"/>
            <a:ext cx="1880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</a:pPr>
            <a:r>
              <a:rPr lang="en-US" sz="1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 to learn more?</a:t>
            </a:r>
            <a:r>
              <a:rPr lang="en-US" sz="11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1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rgbClr val="6E9B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</a:t>
            </a:r>
            <a:r>
              <a:rPr lang="hu-HU" sz="1100" dirty="0">
                <a:solidFill>
                  <a:srgbClr val="6E9B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</a:t>
            </a:r>
            <a:r>
              <a:rPr lang="en-US" sz="1100" dirty="0">
                <a:solidFill>
                  <a:srgbClr val="6E9B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dataexpert.hu</a:t>
            </a:r>
            <a:endParaRPr lang="en-US" sz="1100" dirty="0">
              <a:solidFill>
                <a:srgbClr val="6E9B4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xmlns="" id="{A3AB9A86-D028-5442-B349-E8BC307F5FEA}"/>
              </a:ext>
            </a:extLst>
          </p:cNvPr>
          <p:cNvSpPr txBox="1">
            <a:spLocks/>
          </p:cNvSpPr>
          <p:nvPr/>
        </p:nvSpPr>
        <p:spPr>
          <a:xfrm>
            <a:off x="1152000" y="1539237"/>
            <a:ext cx="6840000" cy="12268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600" b="1" i="0" kern="120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4400" dirty="0">
                <a:solidFill>
                  <a:schemeClr val="bg1"/>
                </a:solidFill>
              </a:rPr>
              <a:t>Marketing &amp; Innovation &amp; </a:t>
            </a:r>
            <a:r>
              <a:rPr lang="de-DE" sz="4400" dirty="0" err="1">
                <a:solidFill>
                  <a:schemeClr val="bg1"/>
                </a:solidFill>
              </a:rPr>
              <a:t>Sales</a:t>
            </a:r>
            <a:endParaRPr lang="x-non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loor, indoor, ceiling&#10;&#10;Description automatically generated">
            <a:extLst>
              <a:ext uri="{FF2B5EF4-FFF2-40B4-BE49-F238E27FC236}">
                <a16:creationId xmlns:a16="http://schemas.microsoft.com/office/drawing/2014/main" xmlns="" id="{3A44EC9B-E445-EF4E-AFF1-E506D7DC8A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C231853-FB5D-B146-8EFE-254DA2D14C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248" y="3796946"/>
            <a:ext cx="2252344" cy="12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035834-B482-9C43-9941-31DF67D1CA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061" y="2133641"/>
            <a:ext cx="642782" cy="642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C03646-D73D-A44F-95BA-3346754619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054" y="2306417"/>
            <a:ext cx="332223" cy="298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16445F-5CF6-9D4F-90DD-426583950AB9}"/>
              </a:ext>
            </a:extLst>
          </p:cNvPr>
          <p:cNvSpPr txBox="1"/>
          <p:nvPr/>
        </p:nvSpPr>
        <p:spPr>
          <a:xfrm>
            <a:off x="3171825" y="2296707"/>
            <a:ext cx="2800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>
                <a:solidFill>
                  <a:srgbClr val="23273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THANK YOU</a:t>
            </a:r>
            <a:endParaRPr lang="en-US" sz="1500" b="1" dirty="0">
              <a:solidFill>
                <a:srgbClr val="23273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8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accel="33333" decel="3333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0800000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building, sky, government building&#10;&#10;Description automatically generated">
            <a:extLst>
              <a:ext uri="{FF2B5EF4-FFF2-40B4-BE49-F238E27FC236}">
                <a16:creationId xmlns:a16="http://schemas.microsoft.com/office/drawing/2014/main" xmlns="" id="{C18A4EAD-F64D-EF40-8E5D-23B11123CA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824000" y="0"/>
            <a:ext cx="4320000" cy="5143500"/>
          </a:xfrm>
          <a:prstGeom prst="rect">
            <a:avLst/>
          </a:prstGeom>
          <a:noFill/>
        </p:spPr>
      </p:pic>
      <p:sp>
        <p:nvSpPr>
          <p:cNvPr id="22" name="Text Placeholder 11">
            <a:extLst>
              <a:ext uri="{FF2B5EF4-FFF2-40B4-BE49-F238E27FC236}">
                <a16:creationId xmlns:a16="http://schemas.microsoft.com/office/drawing/2014/main" xmlns="" id="{AFC33F2C-3509-4C4F-90DA-E6268AF8C965}"/>
              </a:ext>
            </a:extLst>
          </p:cNvPr>
          <p:cNvSpPr txBox="1">
            <a:spLocks/>
          </p:cNvSpPr>
          <p:nvPr/>
        </p:nvSpPr>
        <p:spPr>
          <a:xfrm>
            <a:off x="561111" y="3578450"/>
            <a:ext cx="3679921" cy="86995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800" kern="120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100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Roboto Condensed Light"/>
                <a:ea typeface="Roboto Light" pitchFamily="2" charset="0"/>
                <a:cs typeface="Roboto Condensed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employees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getting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often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very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critical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opinion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been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asked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session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altLang="en-US" sz="13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altLang="en-US" sz="1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University of Public Service.</a:t>
            </a:r>
            <a:endParaRPr lang="x-none" sz="13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D5E7535E-DE09-6F44-B71B-6777AEFB99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10873" cy="3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5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BEA2E0E-65E1-6940-8EB2-C1E44C1EFD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47" y="1647439"/>
            <a:ext cx="7563301" cy="20243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7C573E8-D841-1247-B87C-3DBB3D3A69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15" y="2029634"/>
            <a:ext cx="6902115" cy="12262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F9B4B82-F80C-9147-88D2-9AFBB192A3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70" y="2374324"/>
            <a:ext cx="833613" cy="5429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36D43DC-FEF0-4341-8300-40E270D670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876" y="2374324"/>
            <a:ext cx="915293" cy="5429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DD3F356-F47F-3447-A1C2-82DD4D89EE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862" y="2374324"/>
            <a:ext cx="915293" cy="5429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B5DC4D3-CD3B-9540-ABE8-D975C05E4E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848" y="2374324"/>
            <a:ext cx="915293" cy="542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A95E14D-F56E-D044-8AC3-97B9B80189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834" y="2374324"/>
            <a:ext cx="915293" cy="5429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0AE22C4-2967-BA44-8CA5-ECC9C712E1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20" y="2374323"/>
            <a:ext cx="915294" cy="5429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E7DAD9D-9DA1-1249-96BE-1292B6D9B73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807" y="2374324"/>
            <a:ext cx="915293" cy="5429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C505A384-B554-034D-B8F9-605F1048821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796" y="2374324"/>
            <a:ext cx="915293" cy="5429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C77BF44-6564-7141-A3CB-D35BE851E6B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778" y="2374323"/>
            <a:ext cx="915293" cy="5429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ACCD7BD8-CC89-E14C-8705-B40B4B9D9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x-none" dirty="0"/>
              <a:t>hat we do</a:t>
            </a:r>
          </a:p>
        </p:txBody>
      </p:sp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xmlns="" id="{50879669-BB20-9C43-8905-08B10A51D5B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17" y="2367068"/>
            <a:ext cx="922136" cy="550184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xmlns="" id="{95190B79-D839-AC46-B1B6-2A9A5C86E50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44" y="2365643"/>
            <a:ext cx="922135" cy="55072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xmlns="" id="{1833388F-7742-1947-BD6C-43304CA5886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182" y="2365643"/>
            <a:ext cx="922136" cy="5507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xmlns="" id="{3B3041E9-D5CF-4C45-9E3B-9B2C94617B5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785" y="2368494"/>
            <a:ext cx="921238" cy="5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9B4ADF-180D-DE43-BA48-24187E568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complete</a:t>
            </a:r>
            <a:r>
              <a:rPr lang="hu-HU" dirty="0"/>
              <a:t> </a:t>
            </a:r>
            <a:r>
              <a:rPr lang="hu-HU" dirty="0" err="1"/>
              <a:t>expertise</a:t>
            </a:r>
            <a:endParaRPr lang="x-none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8A7B3524-1BFF-DD48-BDF5-7C1E6FE3B1EE}"/>
              </a:ext>
            </a:extLst>
          </p:cNvPr>
          <p:cNvGrpSpPr/>
          <p:nvPr/>
        </p:nvGrpSpPr>
        <p:grpSpPr>
          <a:xfrm>
            <a:off x="919662" y="1691889"/>
            <a:ext cx="7304675" cy="2303401"/>
            <a:chOff x="1339850" y="1783776"/>
            <a:chExt cx="6036922" cy="190363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639B7174-1AC8-C845-9546-997E646C7C50}"/>
                </a:ext>
              </a:extLst>
            </p:cNvPr>
            <p:cNvGrpSpPr/>
            <p:nvPr/>
          </p:nvGrpSpPr>
          <p:grpSpPr>
            <a:xfrm>
              <a:off x="1339850" y="1860826"/>
              <a:ext cx="4018619" cy="639055"/>
              <a:chOff x="1461083" y="1946845"/>
              <a:chExt cx="3477694" cy="553035"/>
            </a:xfrm>
          </p:grpSpPr>
          <p:pic>
            <p:nvPicPr>
              <p:cNvPr id="42" name="Picture 41" descr="Icon&#10;&#10;Description automatically generated">
                <a:extLst>
                  <a:ext uri="{FF2B5EF4-FFF2-40B4-BE49-F238E27FC236}">
                    <a16:creationId xmlns:a16="http://schemas.microsoft.com/office/drawing/2014/main" xmlns="" id="{5CA458E8-C231-324E-9B2C-A4B2EA2F6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73115" y="1948270"/>
                <a:ext cx="922136" cy="550184"/>
              </a:xfrm>
              <a:prstGeom prst="rect">
                <a:avLst/>
              </a:prstGeom>
            </p:spPr>
          </p:pic>
          <p:pic>
            <p:nvPicPr>
              <p:cNvPr id="43" name="Picture 42" descr="Icon&#10;&#10;Description automatically generated">
                <a:extLst>
                  <a:ext uri="{FF2B5EF4-FFF2-40B4-BE49-F238E27FC236}">
                    <a16:creationId xmlns:a16="http://schemas.microsoft.com/office/drawing/2014/main" xmlns="" id="{DAE39AB8-8DF1-2846-8E4B-0BBA58C38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6642" y="1946845"/>
                <a:ext cx="922135" cy="550720"/>
              </a:xfrm>
              <a:prstGeom prst="rect">
                <a:avLst/>
              </a:prstGeom>
            </p:spPr>
          </p:pic>
          <p:pic>
            <p:nvPicPr>
              <p:cNvPr id="44" name="Picture 43" descr="Icon&#10;&#10;Description automatically generated">
                <a:extLst>
                  <a:ext uri="{FF2B5EF4-FFF2-40B4-BE49-F238E27FC236}">
                    <a16:creationId xmlns:a16="http://schemas.microsoft.com/office/drawing/2014/main" xmlns="" id="{DB39921E-9F63-4F45-9603-EE540E03E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4480" y="1946845"/>
                <a:ext cx="922136" cy="550720"/>
              </a:xfrm>
              <a:prstGeom prst="rect">
                <a:avLst/>
              </a:prstGeom>
            </p:spPr>
          </p:pic>
          <p:pic>
            <p:nvPicPr>
              <p:cNvPr id="45" name="Picture 44" descr="Icon&#10;&#10;Description automatically generated">
                <a:extLst>
                  <a:ext uri="{FF2B5EF4-FFF2-40B4-BE49-F238E27FC236}">
                    <a16:creationId xmlns:a16="http://schemas.microsoft.com/office/drawing/2014/main" xmlns="" id="{B4FF7981-836E-634C-B787-14712366F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61083" y="1949696"/>
                <a:ext cx="921238" cy="550184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13D70658-E1D0-CF42-B643-B92940D18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1217" y="3077037"/>
              <a:ext cx="1573050" cy="61037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179B8357-1044-004C-AFE1-4613FE33E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1986" y="3077037"/>
              <a:ext cx="1556121" cy="61037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99053EEA-F9B1-354A-A9D8-0D522003F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4006" y="1783776"/>
              <a:ext cx="1612766" cy="70873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D96F07D6-2C1D-7249-A277-837672C9E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718" y="2611408"/>
              <a:ext cx="2994775" cy="31184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D45FA2AB-CE7F-7D42-864E-B10B1B8F0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9493" y="2650991"/>
              <a:ext cx="1344409" cy="23267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902145F8-1889-274E-984E-06A68BF19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5066" y="3077037"/>
              <a:ext cx="1556121" cy="61037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EC8438-6D92-9941-B541-375536CF0AFC}"/>
              </a:ext>
            </a:extLst>
          </p:cNvPr>
          <p:cNvSpPr txBox="1"/>
          <p:nvPr/>
        </p:nvSpPr>
        <p:spPr>
          <a:xfrm>
            <a:off x="859462" y="1298304"/>
            <a:ext cx="118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1000" b="1" dirty="0">
                <a:solidFill>
                  <a:srgbClr val="999999"/>
                </a:solidFill>
              </a:rPr>
              <a:t>SURVEY</a:t>
            </a:r>
          </a:p>
          <a:p>
            <a:pPr algn="ctr"/>
            <a:r>
              <a:rPr lang="x-none" sz="1000" b="1" dirty="0">
                <a:solidFill>
                  <a:srgbClr val="999999"/>
                </a:solidFill>
              </a:rPr>
              <a:t>PROGRAMMING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0026796-23CA-CB47-935A-F9857D4BADD3}"/>
              </a:ext>
            </a:extLst>
          </p:cNvPr>
          <p:cNvSpPr txBox="1"/>
          <p:nvPr/>
        </p:nvSpPr>
        <p:spPr>
          <a:xfrm>
            <a:off x="2302394" y="1298304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rgbClr val="999999"/>
                </a:solidFill>
              </a:rPr>
              <a:t>S</a:t>
            </a:r>
            <a:r>
              <a:rPr lang="x-none" sz="1000" b="1" dirty="0">
                <a:solidFill>
                  <a:srgbClr val="999999"/>
                </a:solidFill>
              </a:rPr>
              <a:t>URVEY</a:t>
            </a:r>
          </a:p>
          <a:p>
            <a:pPr algn="ctr"/>
            <a:r>
              <a:rPr lang="x-none" sz="1000" b="1" dirty="0">
                <a:solidFill>
                  <a:srgbClr val="999999"/>
                </a:solidFill>
              </a:rPr>
              <a:t>HOSTING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4CAF657-85CD-DC46-98B2-CDD08753DDD5}"/>
              </a:ext>
            </a:extLst>
          </p:cNvPr>
          <p:cNvSpPr txBox="1"/>
          <p:nvPr/>
        </p:nvSpPr>
        <p:spPr>
          <a:xfrm>
            <a:off x="3318927" y="1298304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rgbClr val="999999"/>
                </a:solidFill>
              </a:rPr>
              <a:t>D</a:t>
            </a:r>
            <a:r>
              <a:rPr lang="x-none" sz="1000" b="1" dirty="0">
                <a:solidFill>
                  <a:srgbClr val="999999"/>
                </a:solidFill>
              </a:rPr>
              <a:t>ATA</a:t>
            </a:r>
          </a:p>
          <a:p>
            <a:pPr algn="ctr"/>
            <a:r>
              <a:rPr lang="x-none" sz="1000" b="1" dirty="0">
                <a:solidFill>
                  <a:srgbClr val="999999"/>
                </a:solidFill>
              </a:rPr>
              <a:t>PROCESSING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E18609D-5C4A-D649-B321-A47BBB2981B1}"/>
              </a:ext>
            </a:extLst>
          </p:cNvPr>
          <p:cNvSpPr txBox="1"/>
          <p:nvPr/>
        </p:nvSpPr>
        <p:spPr>
          <a:xfrm>
            <a:off x="4474630" y="1298304"/>
            <a:ext cx="1167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rgbClr val="999999"/>
                </a:solidFill>
              </a:rPr>
              <a:t>D</a:t>
            </a:r>
            <a:r>
              <a:rPr lang="x-none" sz="1000" b="1" dirty="0">
                <a:solidFill>
                  <a:srgbClr val="999999"/>
                </a:solidFill>
              </a:rPr>
              <a:t>ATA</a:t>
            </a:r>
          </a:p>
          <a:p>
            <a:pPr algn="ctr"/>
            <a:r>
              <a:rPr lang="x-none" sz="1000" b="1" dirty="0">
                <a:solidFill>
                  <a:srgbClr val="999999"/>
                </a:solidFill>
              </a:rPr>
              <a:t>VISUALIZATION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7B8278C-0044-4B43-AD8C-8A37723E14EC}"/>
              </a:ext>
            </a:extLst>
          </p:cNvPr>
          <p:cNvSpPr txBox="1"/>
          <p:nvPr/>
        </p:nvSpPr>
        <p:spPr>
          <a:xfrm>
            <a:off x="2109718" y="4058259"/>
            <a:ext cx="1750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rgbClr val="999999"/>
                </a:solidFill>
              </a:rPr>
              <a:t>C</a:t>
            </a:r>
            <a:r>
              <a:rPr lang="x-none" sz="1000" b="1" dirty="0">
                <a:solidFill>
                  <a:srgbClr val="999999"/>
                </a:solidFill>
              </a:rPr>
              <a:t>USTOM DEVELOPMENT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6623837-0B9B-094D-AAC8-08BB89559412}"/>
              </a:ext>
            </a:extLst>
          </p:cNvPr>
          <p:cNvSpPr txBox="1"/>
          <p:nvPr/>
        </p:nvSpPr>
        <p:spPr>
          <a:xfrm>
            <a:off x="4288243" y="4058259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>
                <a:solidFill>
                  <a:srgbClr val="999999"/>
                </a:solidFill>
              </a:rPr>
              <a:t>ADVANCED DATA</a:t>
            </a:r>
          </a:p>
          <a:p>
            <a:pPr algn="ctr"/>
            <a:r>
              <a:rPr lang="hu-HU" sz="1000" b="1" dirty="0">
                <a:solidFill>
                  <a:srgbClr val="999999"/>
                </a:solidFill>
              </a:rPr>
              <a:t>ANALYTICS</a:t>
            </a:r>
            <a:endParaRPr lang="x-none" sz="1000" b="1" dirty="0">
              <a:solidFill>
                <a:srgbClr val="99999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5203660-C5D0-D841-B414-DDA0B382C3B5}"/>
              </a:ext>
            </a:extLst>
          </p:cNvPr>
          <p:cNvSpPr txBox="1"/>
          <p:nvPr/>
        </p:nvSpPr>
        <p:spPr>
          <a:xfrm>
            <a:off x="6272890" y="4058259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>
                <a:solidFill>
                  <a:srgbClr val="999999"/>
                </a:solidFill>
              </a:rPr>
              <a:t>MR TECHNOLOGY</a:t>
            </a:r>
          </a:p>
          <a:p>
            <a:pPr algn="ctr"/>
            <a:r>
              <a:rPr lang="hu-HU" sz="1000" b="1" dirty="0">
                <a:solidFill>
                  <a:srgbClr val="999999"/>
                </a:solidFill>
              </a:rPr>
              <a:t>TRANSITION</a:t>
            </a:r>
            <a:endParaRPr lang="x-none" sz="1000" b="1" dirty="0">
              <a:solidFill>
                <a:srgbClr val="999999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D0522BF-9CD8-F840-99BD-B3FF18BC9746}"/>
              </a:ext>
            </a:extLst>
          </p:cNvPr>
          <p:cNvSpPr txBox="1"/>
          <p:nvPr/>
        </p:nvSpPr>
        <p:spPr>
          <a:xfrm>
            <a:off x="6371639" y="1295695"/>
            <a:ext cx="173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INTELLIGENCE</a:t>
            </a:r>
            <a:endParaRPr lang="en-US" sz="1000" b="1" dirty="0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0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7998ECAB-5F85-CE42-85AC-657DC5F9BD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958" y="0"/>
            <a:ext cx="7718042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E79286-A20A-264A-A55E-1EC155A9D84B}"/>
              </a:ext>
            </a:extLst>
          </p:cNvPr>
          <p:cNvSpPr/>
          <p:nvPr/>
        </p:nvSpPr>
        <p:spPr>
          <a:xfrm>
            <a:off x="1425957" y="0"/>
            <a:ext cx="5758251" cy="5143500"/>
          </a:xfrm>
          <a:prstGeom prst="rect">
            <a:avLst/>
          </a:prstGeom>
          <a:gradFill>
            <a:gsLst>
              <a:gs pos="36000">
                <a:schemeClr val="bg1">
                  <a:lumMod val="3096"/>
                  <a:lumOff val="96904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1F94C-9C21-9548-91D3-084877A11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The business model of </a:t>
            </a:r>
            <a:r>
              <a:rPr lang="hu-HU" b="0" dirty="0"/>
              <a:t>D</a:t>
            </a:r>
            <a:r>
              <a:rPr lang="en-GB" b="0" dirty="0" err="1"/>
              <a:t>ata</a:t>
            </a:r>
            <a:r>
              <a:rPr lang="hu-HU" b="0" dirty="0"/>
              <a:t>E</a:t>
            </a:r>
            <a:r>
              <a:rPr lang="en-GB" b="0" dirty="0" err="1"/>
              <a:t>xpert</a:t>
            </a:r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6E624B-A484-5D46-9268-9E14F1820B37}"/>
              </a:ext>
            </a:extLst>
          </p:cNvPr>
          <p:cNvSpPr txBox="1"/>
          <p:nvPr/>
        </p:nvSpPr>
        <p:spPr>
          <a:xfrm>
            <a:off x="874945" y="1615450"/>
            <a:ext cx="42456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6E9B4C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Fully based on human added value</a:t>
            </a:r>
            <a:endParaRPr lang="x-none" sz="4400" b="1" dirty="0">
              <a:solidFill>
                <a:srgbClr val="6E9B4C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5C394-271A-E34A-B861-E2C62FDA7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Profitability</a:t>
            </a:r>
            <a:endParaRPr lang="x-none" dirty="0"/>
          </a:p>
        </p:txBody>
      </p:sp>
      <p:grpSp>
        <p:nvGrpSpPr>
          <p:cNvPr id="6" name="그룹 66">
            <a:extLst>
              <a:ext uri="{FF2B5EF4-FFF2-40B4-BE49-F238E27FC236}">
                <a16:creationId xmlns:a16="http://schemas.microsoft.com/office/drawing/2014/main" xmlns="" id="{D34EA02C-9610-DE4D-8B87-08657061949B}"/>
              </a:ext>
            </a:extLst>
          </p:cNvPr>
          <p:cNvGrpSpPr/>
          <p:nvPr/>
        </p:nvGrpSpPr>
        <p:grpSpPr>
          <a:xfrm>
            <a:off x="5598786" y="2883442"/>
            <a:ext cx="2491183" cy="1241834"/>
            <a:chOff x="6421438" y="2143125"/>
            <a:chExt cx="1871662" cy="10263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8A9B72A-3AF9-C643-AB96-DC4CBEEBA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2143125"/>
              <a:ext cx="1871662" cy="382588"/>
            </a:xfrm>
            <a:prstGeom prst="rect">
              <a:avLst/>
            </a:prstGeom>
            <a:gradFill>
              <a:gsLst>
                <a:gs pos="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100000">
                  <a:schemeClr val="accent1"/>
                </a:gs>
              </a:gsLst>
              <a:lin ang="2700000" scaled="0"/>
            </a:gradFill>
            <a:ln w="6350" cap="rnd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Bebas Neue Bold" pitchFamily="34" charset="0"/>
                <a:ea typeface="Roboto Condensed Regular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11E685F1-5660-D44E-B5A7-C37EAA4DE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513" y="2525713"/>
              <a:ext cx="128587" cy="127000"/>
            </a:xfrm>
            <a:custGeom>
              <a:avLst/>
              <a:gdLst>
                <a:gd name="T0" fmla="*/ 0 w 81"/>
                <a:gd name="T1" fmla="*/ 0 h 80"/>
                <a:gd name="T2" fmla="*/ 81 w 81"/>
                <a:gd name="T3" fmla="*/ 0 h 80"/>
                <a:gd name="T4" fmla="*/ 0 w 81"/>
                <a:gd name="T5" fmla="*/ 80 h 80"/>
                <a:gd name="T6" fmla="*/ 0 w 81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0">
                  <a:moveTo>
                    <a:pt x="0" y="0"/>
                  </a:moveTo>
                  <a:lnTo>
                    <a:pt x="81" y="0"/>
                  </a:ln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pattFill prst="ltDnDiag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6350" cap="rnd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Bebas Neue Bold" pitchFamily="34" charset="0"/>
                <a:ea typeface="Roboto Condensed Regular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534A7AB-E9F0-F24C-95B9-73250D1A8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2525713"/>
              <a:ext cx="1743075" cy="63500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Bebas Neue Bold" pitchFamily="34" charset="0"/>
                <a:ea typeface="Roboto Condensed Regular"/>
              </a:endParaRPr>
            </a:p>
          </p:txBody>
        </p:sp>
        <p:grpSp>
          <p:nvGrpSpPr>
            <p:cNvPr id="12" name="그룹 131">
              <a:extLst>
                <a:ext uri="{FF2B5EF4-FFF2-40B4-BE49-F238E27FC236}">
                  <a16:creationId xmlns:a16="http://schemas.microsoft.com/office/drawing/2014/main" xmlns="" id="{A885D37B-C6C5-DB48-A5EB-CC4F9F64338A}"/>
                </a:ext>
              </a:extLst>
            </p:cNvPr>
            <p:cNvGrpSpPr/>
            <p:nvPr/>
          </p:nvGrpSpPr>
          <p:grpSpPr>
            <a:xfrm>
              <a:off x="6492980" y="2235200"/>
              <a:ext cx="1692169" cy="934234"/>
              <a:chOff x="2987780" y="2292350"/>
              <a:chExt cx="1692169" cy="93423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37E6EE6-34CF-E84F-8BFC-6A1A9C3486B9}"/>
                  </a:ext>
                </a:extLst>
              </p:cNvPr>
              <p:cNvSpPr txBox="1"/>
              <p:nvPr/>
            </p:nvSpPr>
            <p:spPr>
              <a:xfrm>
                <a:off x="3131801" y="2749550"/>
                <a:ext cx="1404128" cy="4770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hu-HU" sz="1000" b="1" dirty="0" err="1">
                    <a:gradFill>
                      <a:gsLst>
                        <a:gs pos="0">
                          <a:schemeClr val="accent4">
                            <a:alpha val="70000"/>
                          </a:schemeClr>
                        </a:gs>
                        <a:gs pos="100000">
                          <a:schemeClr val="accent4">
                            <a:alpha val="70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salaries</a:t>
                </a:r>
                <a:endParaRPr lang="hu-HU" sz="1000" b="1" dirty="0">
                  <a:gradFill>
                    <a:gsLst>
                      <a:gs pos="0">
                        <a:schemeClr val="accent4">
                          <a:alpha val="70000"/>
                        </a:schemeClr>
                      </a:gs>
                      <a:gs pos="100000">
                        <a:schemeClr val="accent4">
                          <a:alpha val="70000"/>
                        </a:schemeClr>
                      </a:gs>
                    </a:gsLst>
                    <a:lin ang="5400000" scaled="0"/>
                  </a:gra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hu-HU" sz="1000" b="1" dirty="0" err="1">
                    <a:gradFill>
                      <a:gsLst>
                        <a:gs pos="0">
                          <a:schemeClr val="accent4">
                            <a:alpha val="70000"/>
                          </a:schemeClr>
                        </a:gs>
                        <a:gs pos="100000">
                          <a:schemeClr val="accent4">
                            <a:alpha val="70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taxes</a:t>
                </a:r>
                <a:r>
                  <a:rPr lang="hu-HU" sz="1000" b="1" dirty="0">
                    <a:gradFill>
                      <a:gsLst>
                        <a:gs pos="0">
                          <a:schemeClr val="accent4">
                            <a:alpha val="70000"/>
                          </a:schemeClr>
                        </a:gs>
                        <a:gs pos="100000">
                          <a:schemeClr val="accent4">
                            <a:alpha val="70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1000" b="1" dirty="0">
                    <a:gradFill>
                      <a:gsLst>
                        <a:gs pos="0">
                          <a:schemeClr val="accent4">
                            <a:alpha val="70000"/>
                          </a:schemeClr>
                        </a:gs>
                        <a:gs pos="100000">
                          <a:schemeClr val="accent4">
                            <a:alpha val="70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&amp; related costs</a:t>
                </a:r>
              </a:p>
              <a:p>
                <a:pPr algn="ctr"/>
                <a:r>
                  <a:rPr lang="hu-HU" sz="1000" b="1" dirty="0" err="1">
                    <a:gradFill>
                      <a:gsLst>
                        <a:gs pos="0">
                          <a:schemeClr val="accent4">
                            <a:alpha val="70000"/>
                          </a:schemeClr>
                        </a:gs>
                        <a:gs pos="100000">
                          <a:schemeClr val="accent4">
                            <a:alpha val="70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material</a:t>
                </a:r>
                <a:r>
                  <a:rPr lang="hu-HU" sz="1000" b="1" dirty="0">
                    <a:gradFill>
                      <a:gsLst>
                        <a:gs pos="0">
                          <a:schemeClr val="accent4">
                            <a:alpha val="70000"/>
                          </a:schemeClr>
                        </a:gs>
                        <a:gs pos="100000">
                          <a:schemeClr val="accent4">
                            <a:alpha val="70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cost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127DDD65-7D69-BE40-8853-6089DCE724DC}"/>
                  </a:ext>
                </a:extLst>
              </p:cNvPr>
              <p:cNvSpPr txBox="1"/>
              <p:nvPr/>
            </p:nvSpPr>
            <p:spPr>
              <a:xfrm>
                <a:off x="2987780" y="2292350"/>
                <a:ext cx="1692169" cy="1968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ko-KR" sz="1200" b="1" dirty="0"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3"/>
                        </a:gs>
                      </a:gsLst>
                      <a:lin ang="5400000" scaled="0"/>
                    </a:gradFill>
                    <a:latin typeface="Open Sans Extrabold" panose="020B0606030504020204" pitchFamily="34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COST SIDE</a:t>
                </a:r>
                <a:endParaRPr lang="ko-KR" altLang="en-US" sz="1200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3"/>
                      </a:gs>
                    </a:gsLst>
                    <a:lin ang="5400000" scaled="0"/>
                  </a:gradFill>
                  <a:latin typeface="Open Sans Extrabold" panose="020B0606030504020204" pitchFamily="34" charset="0"/>
                  <a:cs typeface="Open Sans Extrabold" panose="020B0606030504020204" pitchFamily="34" charset="0"/>
                </a:endParaRPr>
              </a:p>
            </p:txBody>
          </p:sp>
        </p:grpSp>
      </p:grpSp>
      <p:grpSp>
        <p:nvGrpSpPr>
          <p:cNvPr id="15" name="그룹 65">
            <a:extLst>
              <a:ext uri="{FF2B5EF4-FFF2-40B4-BE49-F238E27FC236}">
                <a16:creationId xmlns:a16="http://schemas.microsoft.com/office/drawing/2014/main" xmlns="" id="{A130C546-8F28-CF44-85C1-C581FB0A7365}"/>
              </a:ext>
            </a:extLst>
          </p:cNvPr>
          <p:cNvGrpSpPr/>
          <p:nvPr/>
        </p:nvGrpSpPr>
        <p:grpSpPr>
          <a:xfrm>
            <a:off x="863695" y="2883107"/>
            <a:ext cx="2489070" cy="616601"/>
            <a:chOff x="2871788" y="2143125"/>
            <a:chExt cx="1870075" cy="50958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8BE6844-5DBA-0141-9BCF-C6F6B6719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1788" y="2143125"/>
              <a:ext cx="1870075" cy="382588"/>
            </a:xfrm>
            <a:prstGeom prst="rect">
              <a:avLst/>
            </a:prstGeom>
            <a:gradFill>
              <a:gsLst>
                <a:gs pos="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100000">
                  <a:schemeClr val="accent1"/>
                </a:gs>
              </a:gsLst>
              <a:lin ang="2700000" scaled="0"/>
            </a:gradFill>
            <a:ln w="6350" cap="rnd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Bebas Neue Bold" pitchFamily="34" charset="0"/>
                <a:ea typeface="Roboto Condensed Regular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5484636E-8241-8847-A786-72B07B43C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2525713"/>
              <a:ext cx="130175" cy="127000"/>
            </a:xfrm>
            <a:custGeom>
              <a:avLst/>
              <a:gdLst>
                <a:gd name="T0" fmla="*/ 82 w 82"/>
                <a:gd name="T1" fmla="*/ 0 h 80"/>
                <a:gd name="T2" fmla="*/ 0 w 82"/>
                <a:gd name="T3" fmla="*/ 0 h 80"/>
                <a:gd name="T4" fmla="*/ 82 w 82"/>
                <a:gd name="T5" fmla="*/ 80 h 80"/>
                <a:gd name="T6" fmla="*/ 82 w 82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80">
                  <a:moveTo>
                    <a:pt x="82" y="0"/>
                  </a:moveTo>
                  <a:lnTo>
                    <a:pt x="0" y="0"/>
                  </a:lnTo>
                  <a:lnTo>
                    <a:pt x="82" y="80"/>
                  </a:lnTo>
                  <a:lnTo>
                    <a:pt x="82" y="0"/>
                  </a:lnTo>
                  <a:close/>
                </a:path>
              </a:pathLst>
            </a:custGeom>
            <a:pattFill prst="ltUpDiag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6350" cap="rnd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Bebas Neue Bold" pitchFamily="34" charset="0"/>
                <a:ea typeface="Roboto Condensed Regular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774920C-84F0-9B44-BB08-78B322D54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963" y="2525713"/>
              <a:ext cx="1739900" cy="63500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Bebas Neue Bold" pitchFamily="34" charset="0"/>
                <a:ea typeface="Roboto Condensed Regular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27AA2CE-E3CB-C54F-A700-D2E97C48E6B4}"/>
                </a:ext>
              </a:extLst>
            </p:cNvPr>
            <p:cNvSpPr txBox="1"/>
            <p:nvPr/>
          </p:nvSpPr>
          <p:spPr>
            <a:xfrm>
              <a:off x="2987780" y="2235200"/>
              <a:ext cx="1692169" cy="1968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lvl="0" algn="ctr"/>
              <a:r>
                <a:rPr lang="en-US" altLang="ko-KR" sz="1200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3"/>
                      </a:gs>
                    </a:gsLst>
                    <a:lin ang="5400000" scaled="0"/>
                  </a:gra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TURNOVER SIDE</a:t>
              </a:r>
              <a:endParaRPr lang="ko-KR" altLang="en-US" sz="1200" b="1" dirty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</p:grpSp>
      <p:grpSp>
        <p:nvGrpSpPr>
          <p:cNvPr id="21" name="그룹 71">
            <a:extLst>
              <a:ext uri="{FF2B5EF4-FFF2-40B4-BE49-F238E27FC236}">
                <a16:creationId xmlns:a16="http://schemas.microsoft.com/office/drawing/2014/main" xmlns="" id="{B1DF5273-0F94-8E4B-B76A-A0A0D59506CB}"/>
              </a:ext>
            </a:extLst>
          </p:cNvPr>
          <p:cNvGrpSpPr/>
          <p:nvPr/>
        </p:nvGrpSpPr>
        <p:grpSpPr>
          <a:xfrm>
            <a:off x="6361396" y="1658042"/>
            <a:ext cx="878802" cy="1223886"/>
            <a:chOff x="6961584" y="1010660"/>
            <a:chExt cx="726283" cy="1011476"/>
          </a:xfrm>
        </p:grpSpPr>
        <p:cxnSp>
          <p:nvCxnSpPr>
            <p:cNvPr id="22" name="직선 연결선 119">
              <a:extLst>
                <a:ext uri="{FF2B5EF4-FFF2-40B4-BE49-F238E27FC236}">
                  <a16:creationId xmlns:a16="http://schemas.microsoft.com/office/drawing/2014/main" xmlns="" id="{6C825938-F170-504E-80F5-5F59B9277E23}"/>
                </a:ext>
              </a:extLst>
            </p:cNvPr>
            <p:cNvCxnSpPr/>
            <p:nvPr/>
          </p:nvCxnSpPr>
          <p:spPr>
            <a:xfrm>
              <a:off x="7324726" y="1765906"/>
              <a:ext cx="0" cy="256230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그룹 118">
              <a:extLst>
                <a:ext uri="{FF2B5EF4-FFF2-40B4-BE49-F238E27FC236}">
                  <a16:creationId xmlns:a16="http://schemas.microsoft.com/office/drawing/2014/main" xmlns="" id="{8A18B622-0F37-4647-828B-EA9B2B66C8A3}"/>
                </a:ext>
              </a:extLst>
            </p:cNvPr>
            <p:cNvGrpSpPr/>
            <p:nvPr/>
          </p:nvGrpSpPr>
          <p:grpSpPr>
            <a:xfrm>
              <a:off x="6961584" y="1010660"/>
              <a:ext cx="726283" cy="818746"/>
              <a:chOff x="2865318" y="1573903"/>
              <a:chExt cx="773113" cy="871538"/>
            </a:xfrm>
          </p:grpSpPr>
          <p:grpSp>
            <p:nvGrpSpPr>
              <p:cNvPr id="24" name="그룹 120">
                <a:extLst>
                  <a:ext uri="{FF2B5EF4-FFF2-40B4-BE49-F238E27FC236}">
                    <a16:creationId xmlns:a16="http://schemas.microsoft.com/office/drawing/2014/main" xmlns="" id="{EE8205CE-65DB-984B-A6E2-0CF4B6EC9DBD}"/>
                  </a:ext>
                </a:extLst>
              </p:cNvPr>
              <p:cNvGrpSpPr/>
              <p:nvPr/>
            </p:nvGrpSpPr>
            <p:grpSpPr>
              <a:xfrm>
                <a:off x="2865318" y="1573903"/>
                <a:ext cx="773113" cy="871538"/>
                <a:chOff x="2865318" y="1820082"/>
                <a:chExt cx="773113" cy="871538"/>
              </a:xfrm>
            </p:grpSpPr>
            <p:sp>
              <p:nvSpPr>
                <p:cNvPr id="26" name="Freeform 9">
                  <a:extLst>
                    <a:ext uri="{FF2B5EF4-FFF2-40B4-BE49-F238E27FC236}">
                      <a16:creationId xmlns:a16="http://schemas.microsoft.com/office/drawing/2014/main" xmlns="" id="{E5D54C6B-83FD-A040-A2AF-9D55E47AD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318" y="1820082"/>
                  <a:ext cx="773113" cy="871538"/>
                </a:xfrm>
                <a:custGeom>
                  <a:avLst/>
                  <a:gdLst>
                    <a:gd name="T0" fmla="*/ 170 w 205"/>
                    <a:gd name="T1" fmla="*/ 163 h 230"/>
                    <a:gd name="T2" fmla="*/ 190 w 205"/>
                    <a:gd name="T3" fmla="*/ 59 h 230"/>
                    <a:gd name="T4" fmla="*/ 102 w 205"/>
                    <a:gd name="T5" fmla="*/ 0 h 230"/>
                    <a:gd name="T6" fmla="*/ 102 w 205"/>
                    <a:gd name="T7" fmla="*/ 0 h 230"/>
                    <a:gd name="T8" fmla="*/ 102 w 205"/>
                    <a:gd name="T9" fmla="*/ 0 h 230"/>
                    <a:gd name="T10" fmla="*/ 14 w 205"/>
                    <a:gd name="T11" fmla="*/ 59 h 230"/>
                    <a:gd name="T12" fmla="*/ 35 w 205"/>
                    <a:gd name="T13" fmla="*/ 163 h 230"/>
                    <a:gd name="T14" fmla="*/ 102 w 205"/>
                    <a:gd name="T15" fmla="*/ 230 h 230"/>
                    <a:gd name="T16" fmla="*/ 170 w 205"/>
                    <a:gd name="T17" fmla="*/ 163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5" h="230">
                      <a:moveTo>
                        <a:pt x="170" y="163"/>
                      </a:moveTo>
                      <a:cubicBezTo>
                        <a:pt x="197" y="135"/>
                        <a:pt x="205" y="94"/>
                        <a:pt x="190" y="59"/>
                      </a:cubicBezTo>
                      <a:cubicBezTo>
                        <a:pt x="175" y="23"/>
                        <a:pt x="141" y="0"/>
                        <a:pt x="102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64" y="0"/>
                        <a:pt x="29" y="23"/>
                        <a:pt x="14" y="59"/>
                      </a:cubicBezTo>
                      <a:cubicBezTo>
                        <a:pt x="0" y="94"/>
                        <a:pt x="8" y="135"/>
                        <a:pt x="35" y="163"/>
                      </a:cubicBezTo>
                      <a:cubicBezTo>
                        <a:pt x="102" y="230"/>
                        <a:pt x="102" y="230"/>
                        <a:pt x="102" y="230"/>
                      </a:cubicBezTo>
                      <a:lnTo>
                        <a:pt x="170" y="163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Roboto Condensed Light"/>
                    <a:ea typeface="Roboto Condensed Regular"/>
                  </a:endParaRPr>
                </a:p>
              </p:txBody>
            </p:sp>
            <p:sp>
              <p:nvSpPr>
                <p:cNvPr id="27" name="타원 123">
                  <a:extLst>
                    <a:ext uri="{FF2B5EF4-FFF2-40B4-BE49-F238E27FC236}">
                      <a16:creationId xmlns:a16="http://schemas.microsoft.com/office/drawing/2014/main" xmlns="" id="{136A1ECE-871F-8F41-8803-D2C4041BB04F}"/>
                    </a:ext>
                  </a:extLst>
                </p:cNvPr>
                <p:cNvSpPr/>
                <p:nvPr/>
              </p:nvSpPr>
              <p:spPr>
                <a:xfrm>
                  <a:off x="2955148" y="1887674"/>
                  <a:ext cx="593452" cy="593452"/>
                </a:xfrm>
                <a:prstGeom prst="ellipse">
                  <a:avLst/>
                </a:prstGeom>
                <a:solidFill>
                  <a:schemeClr val="bg2"/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Roboto Condensed Light"/>
                    <a:ea typeface="Roboto Condensed Regular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D1DCAF27-51C8-534A-9E49-966861491E16}"/>
                  </a:ext>
                </a:extLst>
              </p:cNvPr>
              <p:cNvSpPr txBox="1"/>
              <p:nvPr/>
            </p:nvSpPr>
            <p:spPr>
              <a:xfrm>
                <a:off x="2955149" y="1688940"/>
                <a:ext cx="593452" cy="52638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ko-KR" altLang="en-US" sz="13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/>
                      </a:gs>
                    </a:gsLst>
                    <a:lin ang="5400000" scaled="0"/>
                  </a:gradFill>
                  <a:latin typeface="Bebas Neue Bold" pitchFamily="34" charset="0"/>
                  <a:ea typeface="Roboto Condensed Regular"/>
                </a:endParaRPr>
              </a:p>
            </p:txBody>
          </p:sp>
        </p:grpSp>
      </p:grpSp>
      <p:grpSp>
        <p:nvGrpSpPr>
          <p:cNvPr id="28" name="그룹 153">
            <a:extLst>
              <a:ext uri="{FF2B5EF4-FFF2-40B4-BE49-F238E27FC236}">
                <a16:creationId xmlns:a16="http://schemas.microsoft.com/office/drawing/2014/main" xmlns="" id="{7CEA8A3F-C881-994D-B066-9A64687EBD79}"/>
              </a:ext>
            </a:extLst>
          </p:cNvPr>
          <p:cNvGrpSpPr/>
          <p:nvPr/>
        </p:nvGrpSpPr>
        <p:grpSpPr>
          <a:xfrm>
            <a:off x="1702166" y="1658042"/>
            <a:ext cx="878802" cy="1223886"/>
            <a:chOff x="3477021" y="1010660"/>
            <a:chExt cx="726283" cy="1011476"/>
          </a:xfrm>
        </p:grpSpPr>
        <p:cxnSp>
          <p:nvCxnSpPr>
            <p:cNvPr id="29" name="직선 연결선 106">
              <a:extLst>
                <a:ext uri="{FF2B5EF4-FFF2-40B4-BE49-F238E27FC236}">
                  <a16:creationId xmlns:a16="http://schemas.microsoft.com/office/drawing/2014/main" xmlns="" id="{8B423FA4-F6B9-4744-8D48-58B8B555BA9E}"/>
                </a:ext>
              </a:extLst>
            </p:cNvPr>
            <p:cNvCxnSpPr/>
            <p:nvPr/>
          </p:nvCxnSpPr>
          <p:spPr>
            <a:xfrm>
              <a:off x="3840163" y="1765906"/>
              <a:ext cx="0" cy="256230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그룹 105">
              <a:extLst>
                <a:ext uri="{FF2B5EF4-FFF2-40B4-BE49-F238E27FC236}">
                  <a16:creationId xmlns:a16="http://schemas.microsoft.com/office/drawing/2014/main" xmlns="" id="{EF4EC16D-8818-434A-9322-58E41368AE69}"/>
                </a:ext>
              </a:extLst>
            </p:cNvPr>
            <p:cNvGrpSpPr/>
            <p:nvPr/>
          </p:nvGrpSpPr>
          <p:grpSpPr>
            <a:xfrm>
              <a:off x="3477021" y="1010660"/>
              <a:ext cx="726283" cy="818746"/>
              <a:chOff x="2865318" y="1573903"/>
              <a:chExt cx="773113" cy="871538"/>
            </a:xfrm>
          </p:grpSpPr>
          <p:grpSp>
            <p:nvGrpSpPr>
              <p:cNvPr id="31" name="그룹 107">
                <a:extLst>
                  <a:ext uri="{FF2B5EF4-FFF2-40B4-BE49-F238E27FC236}">
                    <a16:creationId xmlns:a16="http://schemas.microsoft.com/office/drawing/2014/main" xmlns="" id="{39397FFB-8C2A-E949-AC88-29ABB1142A84}"/>
                  </a:ext>
                </a:extLst>
              </p:cNvPr>
              <p:cNvGrpSpPr/>
              <p:nvPr/>
            </p:nvGrpSpPr>
            <p:grpSpPr>
              <a:xfrm>
                <a:off x="2865318" y="1573903"/>
                <a:ext cx="773113" cy="871538"/>
                <a:chOff x="2865318" y="1820082"/>
                <a:chExt cx="773113" cy="871538"/>
              </a:xfrm>
            </p:grpSpPr>
            <p:sp>
              <p:nvSpPr>
                <p:cNvPr id="33" name="Freeform 9">
                  <a:extLst>
                    <a:ext uri="{FF2B5EF4-FFF2-40B4-BE49-F238E27FC236}">
                      <a16:creationId xmlns:a16="http://schemas.microsoft.com/office/drawing/2014/main" xmlns="" id="{44826D85-DC2E-AB4D-AB55-E5D2F18A86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318" y="1820082"/>
                  <a:ext cx="773113" cy="871538"/>
                </a:xfrm>
                <a:custGeom>
                  <a:avLst/>
                  <a:gdLst>
                    <a:gd name="T0" fmla="*/ 170 w 205"/>
                    <a:gd name="T1" fmla="*/ 163 h 230"/>
                    <a:gd name="T2" fmla="*/ 190 w 205"/>
                    <a:gd name="T3" fmla="*/ 59 h 230"/>
                    <a:gd name="T4" fmla="*/ 102 w 205"/>
                    <a:gd name="T5" fmla="*/ 0 h 230"/>
                    <a:gd name="T6" fmla="*/ 102 w 205"/>
                    <a:gd name="T7" fmla="*/ 0 h 230"/>
                    <a:gd name="T8" fmla="*/ 102 w 205"/>
                    <a:gd name="T9" fmla="*/ 0 h 230"/>
                    <a:gd name="T10" fmla="*/ 14 w 205"/>
                    <a:gd name="T11" fmla="*/ 59 h 230"/>
                    <a:gd name="T12" fmla="*/ 35 w 205"/>
                    <a:gd name="T13" fmla="*/ 163 h 230"/>
                    <a:gd name="T14" fmla="*/ 102 w 205"/>
                    <a:gd name="T15" fmla="*/ 230 h 230"/>
                    <a:gd name="T16" fmla="*/ 170 w 205"/>
                    <a:gd name="T17" fmla="*/ 163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5" h="230">
                      <a:moveTo>
                        <a:pt x="170" y="163"/>
                      </a:moveTo>
                      <a:cubicBezTo>
                        <a:pt x="197" y="135"/>
                        <a:pt x="205" y="94"/>
                        <a:pt x="190" y="59"/>
                      </a:cubicBezTo>
                      <a:cubicBezTo>
                        <a:pt x="175" y="23"/>
                        <a:pt x="141" y="0"/>
                        <a:pt x="102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64" y="0"/>
                        <a:pt x="29" y="23"/>
                        <a:pt x="14" y="59"/>
                      </a:cubicBezTo>
                      <a:cubicBezTo>
                        <a:pt x="0" y="94"/>
                        <a:pt x="8" y="135"/>
                        <a:pt x="35" y="163"/>
                      </a:cubicBezTo>
                      <a:cubicBezTo>
                        <a:pt x="102" y="230"/>
                        <a:pt x="102" y="230"/>
                        <a:pt x="102" y="230"/>
                      </a:cubicBezTo>
                      <a:lnTo>
                        <a:pt x="170" y="163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Roboto Condensed Light"/>
                    <a:ea typeface="Roboto Condensed Regular"/>
                  </a:endParaRPr>
                </a:p>
              </p:txBody>
            </p:sp>
            <p:sp>
              <p:nvSpPr>
                <p:cNvPr id="34" name="타원 110">
                  <a:extLst>
                    <a:ext uri="{FF2B5EF4-FFF2-40B4-BE49-F238E27FC236}">
                      <a16:creationId xmlns:a16="http://schemas.microsoft.com/office/drawing/2014/main" xmlns="" id="{025B518F-7F6A-7945-8EA5-CBBC91A80B7A}"/>
                    </a:ext>
                  </a:extLst>
                </p:cNvPr>
                <p:cNvSpPr/>
                <p:nvPr/>
              </p:nvSpPr>
              <p:spPr>
                <a:xfrm>
                  <a:off x="2955148" y="1887674"/>
                  <a:ext cx="593452" cy="593452"/>
                </a:xfrm>
                <a:prstGeom prst="ellipse">
                  <a:avLst/>
                </a:prstGeom>
                <a:solidFill>
                  <a:schemeClr val="bg2"/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Roboto Condensed Light"/>
                    <a:ea typeface="Roboto Condensed Regular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AC0E5862-1746-E148-B5A9-B62D406A0ABE}"/>
                  </a:ext>
                </a:extLst>
              </p:cNvPr>
              <p:cNvSpPr txBox="1"/>
              <p:nvPr/>
            </p:nvSpPr>
            <p:spPr>
              <a:xfrm>
                <a:off x="2955149" y="1688940"/>
                <a:ext cx="593452" cy="52638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lvl="0" algn="ctr"/>
                <a:endParaRPr lang="ko-KR" altLang="en-US" sz="13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/>
                      </a:gs>
                    </a:gsLst>
                    <a:lin ang="5400000" scaled="0"/>
                  </a:gradFill>
                  <a:latin typeface="Bebas Neue Bold" pitchFamily="34" charset="0"/>
                  <a:ea typeface="Roboto Condensed Regular"/>
                </a:endParaRPr>
              </a:p>
            </p:txBody>
          </p:sp>
        </p:grpSp>
      </p:grpSp>
      <p:grpSp>
        <p:nvGrpSpPr>
          <p:cNvPr id="35" name="그룹 64">
            <a:extLst>
              <a:ext uri="{FF2B5EF4-FFF2-40B4-BE49-F238E27FC236}">
                <a16:creationId xmlns:a16="http://schemas.microsoft.com/office/drawing/2014/main" xmlns="" id="{C4866D01-2928-3146-9B57-2AD13F7BA354}"/>
              </a:ext>
            </a:extLst>
          </p:cNvPr>
          <p:cNvGrpSpPr/>
          <p:nvPr/>
        </p:nvGrpSpPr>
        <p:grpSpPr>
          <a:xfrm>
            <a:off x="3185965" y="2731077"/>
            <a:ext cx="2573589" cy="618522"/>
            <a:chOff x="4614863" y="2014538"/>
            <a:chExt cx="1933575" cy="51117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94E31A31-DAFC-8D40-B1CF-F997F577F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1863" y="2397125"/>
              <a:ext cx="1679575" cy="65088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Bebas Neue Bold" pitchFamily="34" charset="0"/>
                <a:ea typeface="Roboto Condensed Regular"/>
              </a:endParaRPr>
            </a:p>
          </p:txBody>
        </p:sp>
        <p:grpSp>
          <p:nvGrpSpPr>
            <p:cNvPr id="38" name="그룹 60">
              <a:extLst>
                <a:ext uri="{FF2B5EF4-FFF2-40B4-BE49-F238E27FC236}">
                  <a16:creationId xmlns:a16="http://schemas.microsoft.com/office/drawing/2014/main" xmlns="" id="{FFBC91FE-40E5-0344-B9A1-CF862164682D}"/>
                </a:ext>
              </a:extLst>
            </p:cNvPr>
            <p:cNvGrpSpPr/>
            <p:nvPr/>
          </p:nvGrpSpPr>
          <p:grpSpPr>
            <a:xfrm>
              <a:off x="4614863" y="2014538"/>
              <a:ext cx="1933575" cy="511175"/>
              <a:chOff x="4614863" y="2014538"/>
              <a:chExt cx="1933575" cy="511175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xmlns="" id="{F624AB8F-6B10-2544-B897-424D9BD62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1438" y="2397125"/>
                <a:ext cx="127000" cy="128588"/>
              </a:xfrm>
              <a:custGeom>
                <a:avLst/>
                <a:gdLst>
                  <a:gd name="T0" fmla="*/ 0 w 80"/>
                  <a:gd name="T1" fmla="*/ 0 h 81"/>
                  <a:gd name="T2" fmla="*/ 0 w 80"/>
                  <a:gd name="T3" fmla="*/ 81 h 81"/>
                  <a:gd name="T4" fmla="*/ 80 w 80"/>
                  <a:gd name="T5" fmla="*/ 0 h 81"/>
                  <a:gd name="T6" fmla="*/ 0 w 80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81">
                    <a:moveTo>
                      <a:pt x="0" y="0"/>
                    </a:moveTo>
                    <a:lnTo>
                      <a:pt x="0" y="81"/>
                    </a:lnTo>
                    <a:lnTo>
                      <a:pt x="80" y="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DnDiag">
                <a:fgClr>
                  <a:schemeClr val="accent1">
                    <a:lumMod val="75000"/>
                  </a:schemeClr>
                </a:fgClr>
                <a:bgClr>
                  <a:schemeClr val="accent1">
                    <a:lumMod val="50000"/>
                  </a:schemeClr>
                </a:bgClr>
              </a:pattFill>
              <a:ln w="6350" cap="rnd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Bebas Neue Bold" pitchFamily="34" charset="0"/>
                  <a:ea typeface="Roboto Condensed Regular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FA9BD3D4-1643-C845-BAAB-E5C7D1DB1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863" y="2014538"/>
                <a:ext cx="1933575" cy="38258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80000"/>
                      <a:lumOff val="20000"/>
                    </a:schemeClr>
                  </a:gs>
                  <a:gs pos="50000">
                    <a:schemeClr val="accent1"/>
                  </a:gs>
                  <a:gs pos="100000">
                    <a:schemeClr val="accent1"/>
                  </a:gs>
                </a:gsLst>
                <a:lin ang="2700000" scaled="0"/>
              </a:gradFill>
              <a:ln w="6350" cap="rnd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Bebas Neue Bold" pitchFamily="34" charset="0"/>
                  <a:ea typeface="Roboto Condensed Regular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xmlns="" id="{197CC119-D324-664E-A659-905A0B112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863" y="2397125"/>
                <a:ext cx="127000" cy="128588"/>
              </a:xfrm>
              <a:custGeom>
                <a:avLst/>
                <a:gdLst>
                  <a:gd name="T0" fmla="*/ 80 w 80"/>
                  <a:gd name="T1" fmla="*/ 0 h 81"/>
                  <a:gd name="T2" fmla="*/ 0 w 80"/>
                  <a:gd name="T3" fmla="*/ 0 h 81"/>
                  <a:gd name="T4" fmla="*/ 80 w 80"/>
                  <a:gd name="T5" fmla="*/ 81 h 81"/>
                  <a:gd name="T6" fmla="*/ 80 w 80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81">
                    <a:moveTo>
                      <a:pt x="80" y="0"/>
                    </a:moveTo>
                    <a:lnTo>
                      <a:pt x="0" y="0"/>
                    </a:lnTo>
                    <a:lnTo>
                      <a:pt x="80" y="81"/>
                    </a:lnTo>
                    <a:lnTo>
                      <a:pt x="80" y="0"/>
                    </a:lnTo>
                    <a:close/>
                  </a:path>
                </a:pathLst>
              </a:custGeom>
              <a:pattFill prst="ltUpDiag">
                <a:fgClr>
                  <a:schemeClr val="accent1">
                    <a:lumMod val="75000"/>
                  </a:schemeClr>
                </a:fgClr>
                <a:bgClr>
                  <a:schemeClr val="accent1">
                    <a:lumMod val="50000"/>
                  </a:schemeClr>
                </a:bgClr>
              </a:pattFill>
              <a:ln w="6350" cap="rnd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Bebas Neue Bold" pitchFamily="34" charset="0"/>
                  <a:ea typeface="Roboto Condensed Regular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3EF33D76-E5C0-B940-BF89-3AACAABF81BE}"/>
                  </a:ext>
                </a:extLst>
              </p:cNvPr>
              <p:cNvSpPr txBox="1"/>
              <p:nvPr/>
            </p:nvSpPr>
            <p:spPr>
              <a:xfrm>
                <a:off x="4734030" y="2114550"/>
                <a:ext cx="1692169" cy="1968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GB" sz="1200" b="1" dirty="0"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3"/>
                        </a:gs>
                      </a:gsLst>
                      <a:lin ang="5400000" scaled="0"/>
                    </a:gradFill>
                    <a:latin typeface="Open Sans Extrabold" panose="020B0606030504020204" pitchFamily="34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PROFITABILITY</a:t>
                </a:r>
                <a:endParaRPr lang="ko-KR" altLang="en-US" sz="1200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3"/>
                      </a:gs>
                    </a:gsLst>
                    <a:lin ang="5400000" scaled="0"/>
                  </a:gradFill>
                  <a:latin typeface="Open Sans Extrabold" panose="020B0606030504020204" pitchFamily="34" charset="0"/>
                  <a:cs typeface="Open Sans Extrabold" panose="020B0606030504020204" pitchFamily="34" charset="0"/>
                </a:endParaRPr>
              </a:p>
            </p:txBody>
          </p:sp>
        </p:grpSp>
      </p:grpSp>
      <p:grpSp>
        <p:nvGrpSpPr>
          <p:cNvPr id="45" name="그룹 70">
            <a:extLst>
              <a:ext uri="{FF2B5EF4-FFF2-40B4-BE49-F238E27FC236}">
                <a16:creationId xmlns:a16="http://schemas.microsoft.com/office/drawing/2014/main" xmlns="" id="{5A417E4C-D98C-7B4A-8B58-C6CBD29C8BBD}"/>
              </a:ext>
            </a:extLst>
          </p:cNvPr>
          <p:cNvGrpSpPr/>
          <p:nvPr/>
        </p:nvGrpSpPr>
        <p:grpSpPr>
          <a:xfrm>
            <a:off x="4033358" y="1501247"/>
            <a:ext cx="878802" cy="1223886"/>
            <a:chOff x="5218509" y="877310"/>
            <a:chExt cx="726283" cy="1011476"/>
          </a:xfrm>
        </p:grpSpPr>
        <p:cxnSp>
          <p:nvCxnSpPr>
            <p:cNvPr id="46" name="직선 연결선 126">
              <a:extLst>
                <a:ext uri="{FF2B5EF4-FFF2-40B4-BE49-F238E27FC236}">
                  <a16:creationId xmlns:a16="http://schemas.microsoft.com/office/drawing/2014/main" xmlns="" id="{F1E79E8F-12F0-8248-B571-542120E96C15}"/>
                </a:ext>
              </a:extLst>
            </p:cNvPr>
            <p:cNvCxnSpPr/>
            <p:nvPr/>
          </p:nvCxnSpPr>
          <p:spPr>
            <a:xfrm>
              <a:off x="5581651" y="1632556"/>
              <a:ext cx="0" cy="256230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그룹 125">
              <a:extLst>
                <a:ext uri="{FF2B5EF4-FFF2-40B4-BE49-F238E27FC236}">
                  <a16:creationId xmlns:a16="http://schemas.microsoft.com/office/drawing/2014/main" xmlns="" id="{944AC3E0-AC2B-A141-9177-9954B6CCE228}"/>
                </a:ext>
              </a:extLst>
            </p:cNvPr>
            <p:cNvGrpSpPr/>
            <p:nvPr/>
          </p:nvGrpSpPr>
          <p:grpSpPr>
            <a:xfrm>
              <a:off x="5218509" y="877310"/>
              <a:ext cx="726283" cy="818746"/>
              <a:chOff x="2865318" y="1573903"/>
              <a:chExt cx="773113" cy="871538"/>
            </a:xfrm>
          </p:grpSpPr>
          <p:grpSp>
            <p:nvGrpSpPr>
              <p:cNvPr id="48" name="그룹 127">
                <a:extLst>
                  <a:ext uri="{FF2B5EF4-FFF2-40B4-BE49-F238E27FC236}">
                    <a16:creationId xmlns:a16="http://schemas.microsoft.com/office/drawing/2014/main" xmlns="" id="{8191EDD8-FCA3-9C41-B4F1-A9CC59AD78F1}"/>
                  </a:ext>
                </a:extLst>
              </p:cNvPr>
              <p:cNvGrpSpPr/>
              <p:nvPr/>
            </p:nvGrpSpPr>
            <p:grpSpPr>
              <a:xfrm>
                <a:off x="2865318" y="1573903"/>
                <a:ext cx="773113" cy="871538"/>
                <a:chOff x="2865318" y="1820082"/>
                <a:chExt cx="773113" cy="871538"/>
              </a:xfrm>
            </p:grpSpPr>
            <p:sp>
              <p:nvSpPr>
                <p:cNvPr id="50" name="Freeform 9">
                  <a:extLst>
                    <a:ext uri="{FF2B5EF4-FFF2-40B4-BE49-F238E27FC236}">
                      <a16:creationId xmlns:a16="http://schemas.microsoft.com/office/drawing/2014/main" xmlns="" id="{38C3C091-D447-D140-AA73-ACACEAA68E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318" y="1820082"/>
                  <a:ext cx="773113" cy="871538"/>
                </a:xfrm>
                <a:custGeom>
                  <a:avLst/>
                  <a:gdLst>
                    <a:gd name="T0" fmla="*/ 170 w 205"/>
                    <a:gd name="T1" fmla="*/ 163 h 230"/>
                    <a:gd name="T2" fmla="*/ 190 w 205"/>
                    <a:gd name="T3" fmla="*/ 59 h 230"/>
                    <a:gd name="T4" fmla="*/ 102 w 205"/>
                    <a:gd name="T5" fmla="*/ 0 h 230"/>
                    <a:gd name="T6" fmla="*/ 102 w 205"/>
                    <a:gd name="T7" fmla="*/ 0 h 230"/>
                    <a:gd name="T8" fmla="*/ 102 w 205"/>
                    <a:gd name="T9" fmla="*/ 0 h 230"/>
                    <a:gd name="T10" fmla="*/ 14 w 205"/>
                    <a:gd name="T11" fmla="*/ 59 h 230"/>
                    <a:gd name="T12" fmla="*/ 35 w 205"/>
                    <a:gd name="T13" fmla="*/ 163 h 230"/>
                    <a:gd name="T14" fmla="*/ 102 w 205"/>
                    <a:gd name="T15" fmla="*/ 230 h 230"/>
                    <a:gd name="T16" fmla="*/ 170 w 205"/>
                    <a:gd name="T17" fmla="*/ 163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5" h="230">
                      <a:moveTo>
                        <a:pt x="170" y="163"/>
                      </a:moveTo>
                      <a:cubicBezTo>
                        <a:pt x="197" y="135"/>
                        <a:pt x="205" y="94"/>
                        <a:pt x="190" y="59"/>
                      </a:cubicBezTo>
                      <a:cubicBezTo>
                        <a:pt x="175" y="23"/>
                        <a:pt x="141" y="0"/>
                        <a:pt x="102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64" y="0"/>
                        <a:pt x="29" y="23"/>
                        <a:pt x="14" y="59"/>
                      </a:cubicBezTo>
                      <a:cubicBezTo>
                        <a:pt x="0" y="94"/>
                        <a:pt x="8" y="135"/>
                        <a:pt x="35" y="163"/>
                      </a:cubicBezTo>
                      <a:cubicBezTo>
                        <a:pt x="102" y="230"/>
                        <a:pt x="102" y="230"/>
                        <a:pt x="102" y="230"/>
                      </a:cubicBezTo>
                      <a:lnTo>
                        <a:pt x="170" y="163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Roboto Condensed Light"/>
                    <a:ea typeface="Roboto Condensed Regular"/>
                  </a:endParaRPr>
                </a:p>
              </p:txBody>
            </p:sp>
            <p:sp>
              <p:nvSpPr>
                <p:cNvPr id="51" name="타원 130">
                  <a:extLst>
                    <a:ext uri="{FF2B5EF4-FFF2-40B4-BE49-F238E27FC236}">
                      <a16:creationId xmlns:a16="http://schemas.microsoft.com/office/drawing/2014/main" xmlns="" id="{4BBF8BAF-9082-A04A-8B67-97140B85965F}"/>
                    </a:ext>
                  </a:extLst>
                </p:cNvPr>
                <p:cNvSpPr/>
                <p:nvPr/>
              </p:nvSpPr>
              <p:spPr>
                <a:xfrm>
                  <a:off x="2955148" y="1887674"/>
                  <a:ext cx="593452" cy="593452"/>
                </a:xfrm>
                <a:prstGeom prst="ellipse">
                  <a:avLst/>
                </a:prstGeom>
                <a:solidFill>
                  <a:schemeClr val="bg2"/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Roboto Condensed Light"/>
                    <a:ea typeface="Roboto Condensed Regular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BDDD46A9-FD8C-204F-BDDB-EB71706A2213}"/>
                  </a:ext>
                </a:extLst>
              </p:cNvPr>
              <p:cNvSpPr txBox="1"/>
              <p:nvPr/>
            </p:nvSpPr>
            <p:spPr>
              <a:xfrm>
                <a:off x="2955149" y="1688940"/>
                <a:ext cx="593452" cy="52638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ko-KR" altLang="en-US" sz="13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/>
                      </a:gs>
                    </a:gsLst>
                    <a:lin ang="5400000" scaled="0"/>
                  </a:gradFill>
                  <a:latin typeface="Bebas Neue Bold" pitchFamily="34" charset="0"/>
                  <a:ea typeface="Roboto Condensed Regular"/>
                </a:endParaRPr>
              </a:p>
            </p:txBody>
          </p:sp>
        </p:grpSp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xmlns="" id="{F60ED050-44E3-CE4B-93AF-9E2548BBBB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43964" y="1905398"/>
            <a:ext cx="313661" cy="31366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xmlns="" id="{45382E4F-4487-8746-83E2-1949D97698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69051" y="1889716"/>
            <a:ext cx="345027" cy="345027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xmlns="" id="{D2672E8D-1049-E94C-9329-071A30FDD2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92767" y="1727194"/>
            <a:ext cx="338174" cy="3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0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air of runners on a track&#10;&#10;Description automatically generated with low confidence">
            <a:extLst>
              <a:ext uri="{FF2B5EF4-FFF2-40B4-BE49-F238E27FC236}">
                <a16:creationId xmlns:a16="http://schemas.microsoft.com/office/drawing/2014/main" xmlns="" id="{9DF06C5B-883A-C145-9174-B7A4BF8E29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892" y="0"/>
            <a:ext cx="3835108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66C4282-4C0B-3340-8012-073964701F79}"/>
              </a:ext>
            </a:extLst>
          </p:cNvPr>
          <p:cNvSpPr/>
          <p:nvPr/>
        </p:nvSpPr>
        <p:spPr>
          <a:xfrm>
            <a:off x="5301517" y="0"/>
            <a:ext cx="3849858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7753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95B2E5-E609-BA46-A6BE-64D44205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08" y="339726"/>
            <a:ext cx="8704542" cy="467999"/>
          </a:xfrm>
        </p:spPr>
        <p:txBody>
          <a:bodyPr>
            <a:noAutofit/>
          </a:bodyPr>
          <a:lstStyle/>
          <a:p>
            <a:r>
              <a:rPr lang="en-GB" b="0" dirty="0"/>
              <a:t>What </a:t>
            </a:r>
            <a:r>
              <a:rPr lang="en-GB" b="0"/>
              <a:t>do </a:t>
            </a:r>
            <a:r>
              <a:rPr lang="en-GB" b="0" smtClean="0"/>
              <a:t>I </a:t>
            </a:r>
            <a:r>
              <a:rPr lang="en-GB" b="0" dirty="0"/>
              <a:t>want to see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AFF094-72C3-B74D-84D3-8C83EAD134E5}"/>
              </a:ext>
            </a:extLst>
          </p:cNvPr>
          <p:cNvSpPr txBox="1"/>
          <p:nvPr/>
        </p:nvSpPr>
        <p:spPr>
          <a:xfrm>
            <a:off x="250105" y="853450"/>
            <a:ext cx="3357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6E9B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…as co-founder of the company?</a:t>
            </a:r>
            <a:endParaRPr lang="x-none" sz="1600" dirty="0">
              <a:solidFill>
                <a:srgbClr val="6E9B4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E9D4005-85B1-0241-9B5F-840BB9BE8141}"/>
              </a:ext>
            </a:extLst>
          </p:cNvPr>
          <p:cNvSpPr/>
          <p:nvPr/>
        </p:nvSpPr>
        <p:spPr>
          <a:xfrm>
            <a:off x="606593" y="3203841"/>
            <a:ext cx="1619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turnover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figures</a:t>
            </a:r>
            <a:endParaRPr lang="hu-HU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D474844-E0EA-AD4E-ADAD-33E5BB28EC2C}"/>
              </a:ext>
            </a:extLst>
          </p:cNvPr>
          <p:cNvSpPr/>
          <p:nvPr/>
        </p:nvSpPr>
        <p:spPr>
          <a:xfrm>
            <a:off x="2635418" y="3203841"/>
            <a:ext cx="1911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profitability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figures</a:t>
            </a:r>
            <a:endParaRPr lang="hu-HU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423B95A-19B8-F74D-8D63-4ACDC569DD8D}"/>
              </a:ext>
            </a:extLst>
          </p:cNvPr>
          <p:cNvSpPr/>
          <p:nvPr/>
        </p:nvSpPr>
        <p:spPr>
          <a:xfrm>
            <a:off x="5828715" y="1599526"/>
            <a:ext cx="28753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am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satisfied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insight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 is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OK and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proactively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</a:t>
            </a:r>
            <a:r>
              <a:rPr lang="hu-H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algn="ctr"/>
            <a:endParaRPr lang="hu-H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how</a:t>
            </a:r>
            <a:r>
              <a:rPr lang="hu-HU" sz="1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</a:t>
            </a:r>
            <a:r>
              <a:rPr lang="hu-HU" sz="1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avoid</a:t>
            </a:r>
            <a:r>
              <a:rPr lang="hu-HU" sz="1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issues</a:t>
            </a:r>
            <a:r>
              <a:rPr lang="hu-HU" sz="1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and </a:t>
            </a:r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have</a:t>
            </a:r>
            <a:r>
              <a:rPr lang="hu-HU" sz="1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just</a:t>
            </a:r>
            <a:r>
              <a:rPr lang="hu-HU" sz="1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good</a:t>
            </a:r>
            <a:r>
              <a:rPr lang="hu-HU" sz="1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result</a:t>
            </a:r>
            <a:r>
              <a:rPr lang="hu-HU" sz="1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from</a:t>
            </a:r>
            <a:r>
              <a:rPr lang="hu-HU" sz="1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the</a:t>
            </a:r>
            <a:r>
              <a:rPr lang="hu-HU" sz="1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beginning</a:t>
            </a:r>
            <a:endParaRPr lang="hu-HU" sz="1400" b="1" dirty="0">
              <a:solidFill>
                <a:schemeClr val="bg1"/>
              </a:solidFill>
              <a:effectLst/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2613E6B-60B8-5D45-BF8E-E49A9C479A47}"/>
              </a:ext>
            </a:extLst>
          </p:cNvPr>
          <p:cNvSpPr/>
          <p:nvPr/>
        </p:nvSpPr>
        <p:spPr>
          <a:xfrm>
            <a:off x="959142" y="2224163"/>
            <a:ext cx="914400" cy="914400"/>
          </a:xfrm>
          <a:prstGeom prst="ellipse">
            <a:avLst/>
          </a:prstGeom>
          <a:solidFill>
            <a:srgbClr val="6E9B4C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F6BEF58-A8B7-E042-B6AC-F662434AC3E4}"/>
              </a:ext>
            </a:extLst>
          </p:cNvPr>
          <p:cNvSpPr/>
          <p:nvPr/>
        </p:nvSpPr>
        <p:spPr>
          <a:xfrm>
            <a:off x="3134017" y="2224163"/>
            <a:ext cx="914400" cy="914400"/>
          </a:xfrm>
          <a:prstGeom prst="ellipse">
            <a:avLst/>
          </a:prstGeom>
          <a:solidFill>
            <a:srgbClr val="6F9B4C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8A147CA2-A552-DA4A-AD7D-1E38524999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1739" y="2460214"/>
            <a:ext cx="459231" cy="4592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C9488BC1-F770-9946-9787-53D17F8B7A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68942" y="2460214"/>
            <a:ext cx="437175" cy="4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B026B6F-04B1-604F-8F79-DAC82797117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99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FF67525D-5440-C944-BF96-5A9086156A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642"/>
            <a:ext cx="9144000" cy="50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">
  <a:themeElements>
    <a:clrScheme name="Custom 10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6E9A4C"/>
      </a:accent1>
      <a:accent2>
        <a:srgbClr val="6E9A4C"/>
      </a:accent2>
      <a:accent3>
        <a:srgbClr val="FFFFFF"/>
      </a:accent3>
      <a:accent4>
        <a:srgbClr val="000000"/>
      </a:accent4>
      <a:accent5>
        <a:srgbClr val="313131"/>
      </a:accent5>
      <a:accent6>
        <a:srgbClr val="FFFFFF"/>
      </a:accent6>
      <a:hlink>
        <a:srgbClr val="FFFFFF"/>
      </a:hlink>
      <a:folHlink>
        <a:srgbClr val="6E9A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DE" id="{C9B11A92-AEAC-1945-9CB8-5CB0AA731767}" vid="{A219B2A5-616F-544E-8190-D4E2ECF3E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</Template>
  <TotalTime>900</TotalTime>
  <Words>475</Words>
  <Application>Microsoft Office PowerPoint</Application>
  <PresentationFormat>Diavetítés a képernyőre (16:9 oldalarány)</PresentationFormat>
  <Paragraphs>98</Paragraphs>
  <Slides>20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DE</vt:lpstr>
      <vt:lpstr>PowerPoint bemutató</vt:lpstr>
      <vt:lpstr>PowerPoint bemutató</vt:lpstr>
      <vt:lpstr>PowerPoint bemutató</vt:lpstr>
      <vt:lpstr>What we do</vt:lpstr>
      <vt:lpstr>Our complete expertise</vt:lpstr>
      <vt:lpstr>The business model of DataExpert</vt:lpstr>
      <vt:lpstr>Profitability</vt:lpstr>
      <vt:lpstr>What do I want to see</vt:lpstr>
      <vt:lpstr>PowerPoint bemutató</vt:lpstr>
      <vt:lpstr>PowerPoint bemutató</vt:lpstr>
      <vt:lpstr>PowerPoint bemutató</vt:lpstr>
      <vt:lpstr>PowerPoint bemutató</vt:lpstr>
      <vt:lpstr>PowerPoint bemutató</vt:lpstr>
      <vt:lpstr>What’s behind this low profitability area? </vt:lpstr>
      <vt:lpstr>Using a business information system, we can:  </vt:lpstr>
      <vt:lpstr>Information transparency </vt:lpstr>
      <vt:lpstr>Transparency: further highly important effects. </vt:lpstr>
      <vt:lpstr>High level considerations for information systems </vt:lpstr>
      <vt:lpstr>PowerPoint bemutató</vt:lpstr>
      <vt:lpstr>PowerPoint bemutató</vt:lpstr>
    </vt:vector>
  </TitlesOfParts>
  <Company>good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teddy kim</dc:creator>
  <cp:lastModifiedBy>Makó Csaba</cp:lastModifiedBy>
  <cp:revision>117</cp:revision>
  <dcterms:created xsi:type="dcterms:W3CDTF">2014-06-22T09:30:19Z</dcterms:created>
  <dcterms:modified xsi:type="dcterms:W3CDTF">2022-04-19T17:15:42Z</dcterms:modified>
</cp:coreProperties>
</file>