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2" r:id="rId3"/>
    <p:sldId id="258" r:id="rId4"/>
    <p:sldId id="259" r:id="rId5"/>
    <p:sldId id="276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4" r:id="rId14"/>
    <p:sldId id="278" r:id="rId15"/>
    <p:sldId id="277" r:id="rId16"/>
    <p:sldId id="273" r:id="rId17"/>
    <p:sldId id="280" r:id="rId18"/>
    <p:sldId id="291" r:id="rId19"/>
    <p:sldId id="292" r:id="rId20"/>
    <p:sldId id="293" r:id="rId21"/>
    <p:sldId id="263" r:id="rId22"/>
    <p:sldId id="264" r:id="rId23"/>
    <p:sldId id="265" r:id="rId24"/>
    <p:sldId id="295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7F8C9-39E8-4FCE-A973-692FECBD3A13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B13CC-AA84-4350-A6D7-7C403E6552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34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Pleiadok</a:t>
            </a:r>
            <a:endParaRPr lang="hu-HU" dirty="0"/>
          </a:p>
          <a:p>
            <a:endParaRPr lang="hu-HU" dirty="0"/>
          </a:p>
          <a:p>
            <a:r>
              <a:rPr lang="hu-HU" dirty="0"/>
              <a:t>Honnan tudjuk,</a:t>
            </a:r>
            <a:r>
              <a:rPr lang="hu-HU" baseline="0" dirty="0"/>
              <a:t> hogy </a:t>
            </a:r>
            <a:r>
              <a:rPr lang="hu-HU" baseline="0" dirty="0" err="1"/>
              <a:t>YSO-ek</a:t>
            </a:r>
            <a:r>
              <a:rPr lang="hu-HU" baseline="0" dirty="0"/>
              <a:t> keletkeznek itt? 1. </a:t>
            </a:r>
            <a:r>
              <a:rPr lang="hu-HU" baseline="0" dirty="0" err="1"/>
              <a:t>YSO-ek</a:t>
            </a:r>
            <a:r>
              <a:rPr lang="hu-HU" baseline="0" dirty="0"/>
              <a:t>, 2. Felhő jelenségek, 3. Kölcsönhatási jelenségek van a YSO és felhő között.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8B1D-88A9-47C9-AA4E-3082D311031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40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2009-ben</a:t>
            </a:r>
            <a:r>
              <a:rPr lang="hu-HU" baseline="0" dirty="0"/>
              <a:t> indult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8B1D-88A9-47C9-AA4E-3082D311031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78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kozmikus elemgyakoriság változásáért</a:t>
            </a:r>
            <a:r>
              <a:rPr lang="hu-HU" baseline="0" dirty="0"/>
              <a:t> a csillagok felelősek, mivel éltük folyamán nehezebb elemeket gyártanak. Jól ismert, hogy a nagyobb csillagtömeg egyenlő a rövidebb élettel. Így ezen csillagok nagyobb járulékot adnak az elemgyakoriság változásához. A </a:t>
            </a:r>
            <a:r>
              <a:rPr lang="hu-HU" baseline="0" dirty="0" err="1"/>
              <a:t>Galactic</a:t>
            </a:r>
            <a:r>
              <a:rPr lang="hu-HU" baseline="0" dirty="0"/>
              <a:t> </a:t>
            </a:r>
            <a:r>
              <a:rPr lang="hu-HU" baseline="0" dirty="0" err="1"/>
              <a:t>Cold</a:t>
            </a:r>
            <a:r>
              <a:rPr lang="hu-HU" baseline="0" dirty="0"/>
              <a:t> </a:t>
            </a:r>
            <a:r>
              <a:rPr lang="hu-HU" baseline="0" dirty="0" err="1"/>
              <a:t>Core</a:t>
            </a:r>
            <a:r>
              <a:rPr lang="hu-HU" baseline="0" dirty="0"/>
              <a:t> nemzetközi kutatócsoport, melynek mi is részei vagyunk többek között három fő célt </a:t>
            </a:r>
            <a:r>
              <a:rPr lang="hu-HU" baseline="0" dirty="0" err="1"/>
              <a:t>tűzőtt</a:t>
            </a:r>
            <a:r>
              <a:rPr lang="hu-HU" baseline="0" dirty="0"/>
              <a:t> ki maga elé: Hol keletkeznek a csillagok? Milyen a kezdeti tömegfüggvény? És mi a kapcsolat a csillagkeletkezés és a csillagközi anyag tulajdonságai között? Az első kérdésre 1 évvel ezelőtt ugyanitt adtunk választ, míg a második és harmadik pontra most próbálunk, mely kettő közül a kezdeti tömegfüggvényre, sajnos nem tudunk mit mondani még.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D052A-09CC-47ED-93AC-E5D219689D9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77C0B3-AABE-4719-87A1-15A3E791C90A}" type="slidenum">
              <a:rPr lang="hu-HU" altLang="hu-HU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 altLang="hu-HU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SzPct val="100000"/>
            </a:pPr>
            <a:fld id="{28CD2EB4-2C87-4B61-8699-ECF9B2C1AECF}" type="slidenum">
              <a:rPr lang="hu-HU" altLang="hu-H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SzPct val="100000"/>
              </a:pPr>
              <a:t>6</a:t>
            </a:fld>
            <a:endParaRPr lang="hu-HU" altLang="hu-H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188913" indent="-179388">
              <a:spcBef>
                <a:spcPct val="0"/>
              </a:spcBef>
              <a:tabLst>
                <a:tab pos="188913" algn="l"/>
                <a:tab pos="581025" algn="l"/>
                <a:tab pos="974725" algn="l"/>
                <a:tab pos="1368425" algn="l"/>
                <a:tab pos="1762125" algn="l"/>
                <a:tab pos="2155825" algn="l"/>
                <a:tab pos="2549525" algn="l"/>
                <a:tab pos="2944813" algn="l"/>
                <a:tab pos="3338513" algn="l"/>
                <a:tab pos="3732213" algn="l"/>
                <a:tab pos="4125913" algn="l"/>
                <a:tab pos="4519613" algn="l"/>
                <a:tab pos="4913313" algn="l"/>
                <a:tab pos="5307013" algn="l"/>
                <a:tab pos="5700713" algn="l"/>
                <a:tab pos="6094413" algn="l"/>
                <a:tab pos="6489700" algn="l"/>
                <a:tab pos="6883400" algn="l"/>
                <a:tab pos="7277100" algn="l"/>
                <a:tab pos="7670800" algn="l"/>
                <a:tab pos="8064500" algn="l"/>
              </a:tabLst>
            </a:pPr>
            <a:r>
              <a:rPr lang="hu-HU" altLang="hu-HU" sz="1800" dirty="0">
                <a:latin typeface="Arial" charset="0"/>
                <a:ea typeface="Microsoft YaHei" pitchFamily="34" charset="-122"/>
              </a:rPr>
              <a:t>Röviden a csillagkeletkezés receptje.</a:t>
            </a:r>
          </a:p>
          <a:p>
            <a:pPr marL="188913" indent="-179388">
              <a:spcBef>
                <a:spcPct val="0"/>
              </a:spcBef>
              <a:tabLst>
                <a:tab pos="188913" algn="l"/>
                <a:tab pos="581025" algn="l"/>
                <a:tab pos="974725" algn="l"/>
                <a:tab pos="1368425" algn="l"/>
                <a:tab pos="1762125" algn="l"/>
                <a:tab pos="2155825" algn="l"/>
                <a:tab pos="2549525" algn="l"/>
                <a:tab pos="2944813" algn="l"/>
                <a:tab pos="3338513" algn="l"/>
                <a:tab pos="3732213" algn="l"/>
                <a:tab pos="4125913" algn="l"/>
                <a:tab pos="4519613" algn="l"/>
                <a:tab pos="4913313" algn="l"/>
                <a:tab pos="5307013" algn="l"/>
                <a:tab pos="5700713" algn="l"/>
                <a:tab pos="6094413" algn="l"/>
                <a:tab pos="6489700" algn="l"/>
                <a:tab pos="6883400" algn="l"/>
                <a:tab pos="7277100" algn="l"/>
                <a:tab pos="7670800" algn="l"/>
                <a:tab pos="8064500" algn="l"/>
              </a:tabLst>
            </a:pPr>
            <a:r>
              <a:rPr lang="hu-HU" altLang="hu-HU" sz="1800" dirty="0">
                <a:latin typeface="Arial" charset="0"/>
                <a:ea typeface="Microsoft YaHei" pitchFamily="34" charset="-122"/>
              </a:rPr>
              <a:t>Kell hozzá egy nagy adag csillagközi anyag,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mint a </a:t>
            </a:r>
            <a:r>
              <a:rPr lang="hu-HU" altLang="hu-HU" sz="1800" baseline="0" dirty="0" err="1">
                <a:latin typeface="Arial" charset="0"/>
                <a:ea typeface="Microsoft YaHei" pitchFamily="34" charset="-122"/>
              </a:rPr>
              <a:t>California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felhő.</a:t>
            </a:r>
            <a:r>
              <a:rPr lang="hu-HU" altLang="hu-HU" sz="1800" dirty="0">
                <a:latin typeface="Arial" charset="0"/>
                <a:ea typeface="Microsoft YaHei" pitchFamily="34" charset="-122"/>
              </a:rPr>
              <a:t> Melyen belül kell egy rész hideg (körülbelül tíz kelvines) és sűrű csomó van.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Megjegyzem ha ez a csomó olyan sűrű, és nagytömegű lesz, hogy gravitációsan stabil tud maradni, azaz gravitációsan kötött, akkor már hideg magnak hívják. Ezek a magok néhány tized parszek méretűek. A parszek a csillagászok méretskálája, 1 parszek 3,36 fényév vagy 30 billió km (hármas után 13 nulla), vagy másképp mondva 206.000-szer nagyobb méret, mint a </a:t>
            </a:r>
            <a:r>
              <a:rPr lang="hu-HU" altLang="hu-HU" sz="1800" baseline="0" dirty="0" err="1">
                <a:latin typeface="Arial" charset="0"/>
                <a:ea typeface="Microsoft YaHei" pitchFamily="34" charset="-122"/>
              </a:rPr>
              <a:t>Nap-Föld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távolság.</a:t>
            </a:r>
            <a:endParaRPr lang="hu-HU" altLang="hu-HU" sz="1800" dirty="0">
              <a:latin typeface="Arial" charset="0"/>
              <a:ea typeface="Microsoft YaHei" pitchFamily="34" charset="-122"/>
            </a:endParaRPr>
          </a:p>
          <a:p>
            <a:pPr marL="188913" indent="-179388" algn="l">
              <a:spcBef>
                <a:spcPct val="0"/>
              </a:spcBef>
              <a:tabLst>
                <a:tab pos="188913" algn="l"/>
                <a:tab pos="581025" algn="l"/>
                <a:tab pos="974725" algn="l"/>
                <a:tab pos="1368425" algn="l"/>
                <a:tab pos="1762125" algn="l"/>
                <a:tab pos="2155825" algn="l"/>
                <a:tab pos="2549525" algn="l"/>
                <a:tab pos="2944813" algn="l"/>
                <a:tab pos="3338513" algn="l"/>
                <a:tab pos="3732213" algn="l"/>
                <a:tab pos="4125913" algn="l"/>
                <a:tab pos="4519613" algn="l"/>
                <a:tab pos="4913313" algn="l"/>
                <a:tab pos="5307013" algn="l"/>
                <a:tab pos="5700713" algn="l"/>
                <a:tab pos="6094413" algn="l"/>
                <a:tab pos="6489700" algn="l"/>
                <a:tab pos="6883400" algn="l"/>
                <a:tab pos="7277100" algn="l"/>
                <a:tab pos="7670800" algn="l"/>
                <a:tab pos="8064500" algn="l"/>
              </a:tabLst>
            </a:pPr>
            <a:r>
              <a:rPr lang="hu-HU" altLang="hu-HU" sz="1800" dirty="0">
                <a:latin typeface="Arial" charset="0"/>
                <a:ea typeface="Microsoft YaHei" pitchFamily="34" charset="-122"/>
              </a:rPr>
              <a:t>Ha a felhőmag sűrűsége és tömege elér egy kritikus szintet beindul a gravitációs kollapszus, azaz a saját gravitációja által elkezd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összeesni</a:t>
            </a:r>
            <a:r>
              <a:rPr lang="hu-HU" altLang="hu-HU" sz="1800" dirty="0">
                <a:latin typeface="Arial" charset="0"/>
                <a:ea typeface="Microsoft YaHei" pitchFamily="34" charset="-122"/>
              </a:rPr>
              <a:t>. Ez a sűrűség olyan 100.000 molekula cm^3-ereként, ami még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így sok nagyságrenddel kisebb, mint amilyen vákuumot a </a:t>
            </a:r>
            <a:r>
              <a:rPr lang="hu-HU" altLang="hu-HU" sz="1800" baseline="0" dirty="0" err="1">
                <a:latin typeface="Arial" charset="0"/>
                <a:ea typeface="Microsoft YaHei" pitchFamily="34" charset="-122"/>
              </a:rPr>
              <a:t>CERN-ben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elő tudnak állítani. A</a:t>
            </a:r>
            <a:r>
              <a:rPr lang="hu-HU" altLang="hu-HU" sz="1800" dirty="0">
                <a:latin typeface="Arial" charset="0"/>
                <a:ea typeface="Microsoft YaHei" pitchFamily="34" charset="-122"/>
              </a:rPr>
              <a:t>z</a:t>
            </a:r>
            <a:r>
              <a:rPr lang="hu-HU" altLang="hu-HU" sz="1800" baseline="0" dirty="0">
                <a:latin typeface="Arial" charset="0"/>
                <a:ea typeface="Microsoft YaHei" pitchFamily="34" charset="-122"/>
              </a:rPr>
              <a:t> összehúzódás </a:t>
            </a:r>
            <a:r>
              <a:rPr lang="hu-HU" altLang="hu-HU" sz="1800" dirty="0">
                <a:latin typeface="Arial" charset="0"/>
                <a:ea typeface="Microsoft YaHei" pitchFamily="34" charset="-122"/>
              </a:rPr>
              <a:t>energia felszabadulással jár, így rohamosan elkezd növekedni a hőmérséklet és a nyomás. Néhány millió kelvines maghőmérsékleten beindul a deutérium fúzió, és megszületik a fiatal csillag.</a:t>
            </a:r>
          </a:p>
        </p:txBody>
      </p:sp>
    </p:spTree>
    <p:extLst>
      <p:ext uri="{BB962C8B-B14F-4D97-AF65-F5344CB8AC3E}">
        <p14:creationId xmlns:p14="http://schemas.microsoft.com/office/powerpoint/2010/main" val="221540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A csillagkeletkezés 6 lépcsője: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hu-HU" dirty="0"/>
              <a:t>Sűrű magok kialakulnak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B) Gravitációs kollapszus indul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C) </a:t>
            </a:r>
            <a:r>
              <a:rPr lang="hu-HU" dirty="0" err="1"/>
              <a:t>Protocsillag</a:t>
            </a:r>
            <a:r>
              <a:rPr lang="hu-HU" baseline="0" dirty="0"/>
              <a:t> fázis</a:t>
            </a:r>
            <a:r>
              <a:rPr lang="hu-HU" dirty="0"/>
              <a:t>. Még épp nem </a:t>
            </a:r>
            <a:r>
              <a:rPr lang="hu-HU" dirty="0" err="1"/>
              <a:t>idnult</a:t>
            </a:r>
            <a:r>
              <a:rPr lang="hu-HU" dirty="0"/>
              <a:t> meg a fúzió, de már forró és világít. Sűrű burok veszi</a:t>
            </a:r>
            <a:r>
              <a:rPr lang="hu-HU" baseline="0" dirty="0"/>
              <a:t> körül még.</a:t>
            </a:r>
            <a:endParaRPr lang="hu-H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D) Korai</a:t>
            </a:r>
            <a:r>
              <a:rPr lang="hu-HU" baseline="0" dirty="0"/>
              <a:t> fiatal csillagok</a:t>
            </a:r>
            <a:r>
              <a:rPr lang="hu-HU" dirty="0"/>
              <a:t>. A burok folyamatoson</a:t>
            </a:r>
            <a:r>
              <a:rPr lang="hu-HU" baseline="0" dirty="0"/>
              <a:t> ráhullik a diszkre, és eltűnik</a:t>
            </a:r>
            <a:r>
              <a:rPr lang="hu-HU" dirty="0"/>
              <a:t>, így</a:t>
            </a:r>
            <a:r>
              <a:rPr lang="hu-HU" baseline="0" dirty="0"/>
              <a:t> </a:t>
            </a:r>
            <a:r>
              <a:rPr lang="hu-HU" dirty="0"/>
              <a:t>a diszk vastag. Valószínűleg már ekkor elkezdődik a diszken belül a bolygócsirák formálódása.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E) Késői fiatal </a:t>
            </a:r>
            <a:r>
              <a:rPr lang="hu-HU" dirty="0" err="1"/>
              <a:t>csilagok</a:t>
            </a:r>
            <a:r>
              <a:rPr lang="hu-HU" dirty="0"/>
              <a:t> avagy fősorozat előtti csillagok. A feldarabolódik és eltűnik, ahogy a bolygómagok haladnak benne.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F) És végül elérjük a fősorozatot.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D fázist szokás több részre tagolni, mint ahogy mutatni fogom.</a:t>
            </a:r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45BAE-F448-47EC-AA7D-91E9B63A7572}" type="slidenum">
              <a:rPr lang="hu-HU" alt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936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D3DC6947-E2C1-4CAA-8AFF-1D505E13922B}" type="slidenum">
              <a:rPr lang="hu-H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8</a:t>
            </a:fld>
            <a:endParaRPr lang="hu-HU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94873A77-653F-41D8-A440-4C90C6E671EE}" type="slidenum">
              <a:rPr lang="hu-H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8</a:t>
            </a:fld>
            <a:endParaRPr lang="hu-H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9280" indent="-179538">
              <a:spcBef>
                <a:spcPct val="0"/>
              </a:spcBef>
              <a:tabLst>
                <a:tab pos="189280" algn="l"/>
                <a:tab pos="581756" algn="l"/>
                <a:tab pos="975625" algn="l"/>
                <a:tab pos="1369493" algn="l"/>
                <a:tab pos="1763362" algn="l"/>
                <a:tab pos="2157230" algn="l"/>
                <a:tab pos="2551099" algn="l"/>
                <a:tab pos="2944967" algn="l"/>
                <a:tab pos="3338836" algn="l"/>
                <a:tab pos="3732704" algn="l"/>
                <a:tab pos="4126573" algn="l"/>
                <a:tab pos="4520441" algn="l"/>
                <a:tab pos="4914309" algn="l"/>
                <a:tab pos="5308177" algn="l"/>
                <a:tab pos="5702046" algn="l"/>
                <a:tab pos="6095914" algn="l"/>
                <a:tab pos="6489783" algn="l"/>
                <a:tab pos="6883651" algn="l"/>
                <a:tab pos="7277520" algn="l"/>
                <a:tab pos="7671388" algn="l"/>
                <a:tab pos="8065257" algn="l"/>
              </a:tabLst>
            </a:pPr>
            <a:r>
              <a:rPr lang="hu-HU" sz="1800" dirty="0">
                <a:latin typeface="Arial" charset="0"/>
                <a:ea typeface="Microsoft YaHei" pitchFamily="34" charset="-122"/>
              </a:rPr>
              <a:t>A keletkezett fiatal csillagokat fejlődési fázisuk szerint osztályokba soroljuk. Fizikailag a csillagkörüli anyag állapota és mennyisége alapján, gyakorlatilag pedig Charles Lada nyomán az alábbi képletből számolt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középinfravörös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tartománybeli színindexük szerint.</a:t>
            </a:r>
          </a:p>
        </p:txBody>
      </p:sp>
    </p:spTree>
    <p:extLst>
      <p:ext uri="{BB962C8B-B14F-4D97-AF65-F5344CB8AC3E}">
        <p14:creationId xmlns:p14="http://schemas.microsoft.com/office/powerpoint/2010/main" val="49732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9976434C-760E-437E-ADBC-6B9CCC66CED4}" type="slidenum">
              <a:rPr lang="hu-H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9</a:t>
            </a:fld>
            <a:endParaRPr lang="hu-HU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176926DB-981D-47E5-9812-65B78CA14690}" type="slidenum">
              <a:rPr lang="hu-H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9</a:t>
            </a:fld>
            <a:endParaRPr lang="hu-H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9280" indent="-179538">
              <a:spcBef>
                <a:spcPct val="0"/>
              </a:spcBef>
              <a:tabLst>
                <a:tab pos="189280" algn="l"/>
                <a:tab pos="581756" algn="l"/>
                <a:tab pos="975625" algn="l"/>
                <a:tab pos="1369493" algn="l"/>
                <a:tab pos="1763362" algn="l"/>
                <a:tab pos="2157230" algn="l"/>
                <a:tab pos="2551099" algn="l"/>
                <a:tab pos="2944967" algn="l"/>
                <a:tab pos="3338836" algn="l"/>
                <a:tab pos="3732704" algn="l"/>
                <a:tab pos="4126573" algn="l"/>
                <a:tab pos="4520441" algn="l"/>
                <a:tab pos="4914309" algn="l"/>
                <a:tab pos="5308177" algn="l"/>
                <a:tab pos="5702046" algn="l"/>
                <a:tab pos="6095914" algn="l"/>
                <a:tab pos="6489783" algn="l"/>
                <a:tab pos="6883651" algn="l"/>
                <a:tab pos="7277520" algn="l"/>
                <a:tab pos="7671388" algn="l"/>
                <a:tab pos="8065257" algn="l"/>
              </a:tabLst>
            </a:pPr>
            <a:r>
              <a:rPr lang="hu-HU" sz="1800" dirty="0">
                <a:latin typeface="Arial" charset="0"/>
                <a:ea typeface="Microsoft YaHei" pitchFamily="34" charset="-122"/>
              </a:rPr>
              <a:t>A Lada-fél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Class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0-ás objektumok azok a nagyon korai fázisú csillagok</a:t>
            </a:r>
            <a:r>
              <a:rPr lang="hu-HU" sz="1800" baseline="0" dirty="0">
                <a:latin typeface="Arial" charset="0"/>
                <a:ea typeface="Microsoft YaHei" pitchFamily="34" charset="-122"/>
              </a:rPr>
              <a:t> avagy </a:t>
            </a:r>
            <a:r>
              <a:rPr lang="hu-HU" sz="1800" baseline="0" dirty="0" err="1">
                <a:latin typeface="Arial" charset="0"/>
                <a:ea typeface="Microsoft YaHei" pitchFamily="34" charset="-122"/>
              </a:rPr>
              <a:t>protocsillagok</a:t>
            </a:r>
            <a:r>
              <a:rPr lang="hu-HU" sz="1800" baseline="0" dirty="0">
                <a:latin typeface="Arial" charset="0"/>
                <a:ea typeface="Microsoft YaHei" pitchFamily="34" charset="-122"/>
              </a:rPr>
              <a:t> melyekben még nem indult be a fúzió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. Ezeket sűrű porból és gázból álló burok veszi körül. Behullás és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anyagkifúvás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jellemző, csak távoli infravörös és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szubmilliméteres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sugárzásuk van,</a:t>
            </a:r>
            <a:r>
              <a:rPr lang="hu-HU" sz="1800" baseline="0" dirty="0">
                <a:latin typeface="Arial" charset="0"/>
                <a:ea typeface="Microsoft YaHei" pitchFamily="34" charset="-122"/>
              </a:rPr>
              <a:t> mint ahogy azt a bal oldali ábrán látjuk.</a:t>
            </a:r>
            <a:endParaRPr lang="hu-HU" sz="1800" dirty="0"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82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79269FC8-5B3B-4F72-9257-8FA4B9D08F0D}" type="slidenum">
              <a:rPr lang="hu-H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10</a:t>
            </a:fld>
            <a:endParaRPr lang="hu-HU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BC5D2308-985F-4104-910F-0A0A8E9C1191}" type="slidenum">
              <a:rPr lang="hu-H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10</a:t>
            </a:fld>
            <a:endParaRPr lang="hu-H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9280" indent="-179538">
              <a:spcBef>
                <a:spcPct val="0"/>
              </a:spcBef>
              <a:tabLst>
                <a:tab pos="189280" algn="l"/>
                <a:tab pos="581756" algn="l"/>
                <a:tab pos="975625" algn="l"/>
                <a:tab pos="1369493" algn="l"/>
                <a:tab pos="1763362" algn="l"/>
                <a:tab pos="2157230" algn="l"/>
                <a:tab pos="2551099" algn="l"/>
                <a:tab pos="2944967" algn="l"/>
                <a:tab pos="3338836" algn="l"/>
                <a:tab pos="3732704" algn="l"/>
                <a:tab pos="4126573" algn="l"/>
                <a:tab pos="4520441" algn="l"/>
                <a:tab pos="4914309" algn="l"/>
                <a:tab pos="5308177" algn="l"/>
                <a:tab pos="5702046" algn="l"/>
                <a:tab pos="6095914" algn="l"/>
                <a:tab pos="6489783" algn="l"/>
                <a:tab pos="6883651" algn="l"/>
                <a:tab pos="7277520" algn="l"/>
                <a:tab pos="7671388" algn="l"/>
                <a:tab pos="8065257" algn="l"/>
              </a:tabLst>
            </a:pPr>
            <a:r>
              <a:rPr lang="hu-HU" sz="1800" dirty="0">
                <a:latin typeface="Arial" charset="0"/>
                <a:ea typeface="Microsoft YaHei" pitchFamily="34" charset="-122"/>
              </a:rPr>
              <a:t>A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Class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I-es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objektumok körül a burok részben átlátszó, optikailag vastag korongjuk van, azaz optikailag átlátszatlan. További anyagbehullást (melynek intenzitása folyamatosan csökken) és bipoláris kiáramlást mutatnak a korongra merőlegesen. Infravörös,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szub-mm-es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és látható tartománybeli emissziójuk van.</a:t>
            </a:r>
          </a:p>
        </p:txBody>
      </p:sp>
    </p:spTree>
    <p:extLst>
      <p:ext uri="{BB962C8B-B14F-4D97-AF65-F5344CB8AC3E}">
        <p14:creationId xmlns:p14="http://schemas.microsoft.com/office/powerpoint/2010/main" val="362123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4C1D5EC4-D42F-4DE7-8FCA-1600DCFD2E22}" type="slidenum">
              <a:rPr lang="hu-H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11</a:t>
            </a:fld>
            <a:endParaRPr lang="hu-HU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05DBF2B8-8D30-4376-95B6-8B982F409C7D}" type="slidenum">
              <a:rPr lang="hu-H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11</a:t>
            </a:fld>
            <a:endParaRPr lang="hu-H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9280" indent="-179538">
              <a:spcBef>
                <a:spcPct val="0"/>
              </a:spcBef>
              <a:tabLst>
                <a:tab pos="189280" algn="l"/>
                <a:tab pos="581756" algn="l"/>
                <a:tab pos="975625" algn="l"/>
                <a:tab pos="1369493" algn="l"/>
                <a:tab pos="1763362" algn="l"/>
                <a:tab pos="2157230" algn="l"/>
                <a:tab pos="2551099" algn="l"/>
                <a:tab pos="2944967" algn="l"/>
                <a:tab pos="3338836" algn="l"/>
                <a:tab pos="3732704" algn="l"/>
                <a:tab pos="4126573" algn="l"/>
                <a:tab pos="4520441" algn="l"/>
                <a:tab pos="4914309" algn="l"/>
                <a:tab pos="5308177" algn="l"/>
                <a:tab pos="5702046" algn="l"/>
                <a:tab pos="6095914" algn="l"/>
                <a:tab pos="6489783" algn="l"/>
                <a:tab pos="6883651" algn="l"/>
                <a:tab pos="7277520" algn="l"/>
                <a:tab pos="7671388" algn="l"/>
                <a:tab pos="8065257" algn="l"/>
              </a:tabLst>
            </a:pPr>
            <a:r>
              <a:rPr lang="hu-HU" sz="1800" dirty="0">
                <a:latin typeface="Arial" charset="0"/>
                <a:ea typeface="Microsoft YaHei" pitchFamily="34" charset="-122"/>
              </a:rPr>
              <a:t>A következő osztálynak már csak maradványburka van, a diszk optikailag vékonyabb, tovább csökken az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akkréció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, már van jelentős csillagszelük, közeli- és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középinfravörös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többletet mutatnak. Vélhetően ebben a fázisban kezdődik/zajlik a bolygókeletkezés.</a:t>
            </a:r>
          </a:p>
        </p:txBody>
      </p:sp>
    </p:spTree>
    <p:extLst>
      <p:ext uri="{BB962C8B-B14F-4D97-AF65-F5344CB8AC3E}">
        <p14:creationId xmlns:p14="http://schemas.microsoft.com/office/powerpoint/2010/main" val="88140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8B79D5A7-20A8-4D25-A8E6-B31BE0D05D94}" type="slidenum">
              <a:rPr lang="hu-H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12</a:t>
            </a:fld>
            <a:endParaRPr lang="hu-HU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4734B419-FBB7-4741-B1A2-2EB5E8504042}" type="slidenum">
              <a:rPr lang="hu-H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12</a:t>
            </a:fld>
            <a:endParaRPr lang="hu-HU" sz="12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9280" indent="-179538">
              <a:spcBef>
                <a:spcPct val="0"/>
              </a:spcBef>
              <a:tabLst>
                <a:tab pos="189280" algn="l"/>
                <a:tab pos="581756" algn="l"/>
                <a:tab pos="975625" algn="l"/>
                <a:tab pos="1369493" algn="l"/>
                <a:tab pos="1763362" algn="l"/>
                <a:tab pos="2157230" algn="l"/>
                <a:tab pos="2551099" algn="l"/>
                <a:tab pos="2944967" algn="l"/>
                <a:tab pos="3338836" algn="l"/>
                <a:tab pos="3732704" algn="l"/>
                <a:tab pos="4126573" algn="l"/>
                <a:tab pos="4520441" algn="l"/>
                <a:tab pos="4914309" algn="l"/>
                <a:tab pos="5308177" algn="l"/>
                <a:tab pos="5702046" algn="l"/>
                <a:tab pos="6095914" algn="l"/>
                <a:tab pos="6489783" algn="l"/>
                <a:tab pos="6883651" algn="l"/>
                <a:tab pos="7277520" algn="l"/>
                <a:tab pos="7671388" algn="l"/>
                <a:tab pos="8065257" algn="l"/>
              </a:tabLst>
            </a:pPr>
            <a:r>
              <a:rPr lang="hu-HU" sz="1800" dirty="0">
                <a:latin typeface="Arial" charset="0"/>
                <a:ea typeface="Microsoft YaHei" pitchFamily="34" charset="-122"/>
              </a:rPr>
              <a:t>Az utolsó,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Class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III-as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, más néven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poszt-T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Tauri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fázisban már nagyon kevés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cirkumsztelláris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anyag van a csillag körül. A csillag kontrahál a fősorozat felé, ahol élete túlnyomó részét tölti majd. Megjegyzem, hogy a Nap is a fősorozati életének közepén jár, ami még több milliárd évig is így marad. A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Class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hármas csillagok folyamatosan melegszenek, ezért a spektrális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energiaeloszlás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diagramjuk a közeli és látható tartományban tetőzik. </a:t>
            </a:r>
            <a:r>
              <a:rPr lang="hu-HU" sz="1800" dirty="0" err="1">
                <a:latin typeface="Arial" charset="0"/>
                <a:ea typeface="Microsoft YaHei" pitchFamily="34" charset="-122"/>
              </a:rPr>
              <a:t>Klasszifikálsunkhoz</a:t>
            </a:r>
            <a:r>
              <a:rPr lang="hu-HU" sz="1800" dirty="0">
                <a:latin typeface="Arial" charset="0"/>
                <a:ea typeface="Microsoft YaHei" pitchFamily="34" charset="-122"/>
              </a:rPr>
              <a:t> tehát ezeket az osztályokat használtuk.</a:t>
            </a:r>
          </a:p>
        </p:txBody>
      </p:sp>
    </p:spTree>
    <p:extLst>
      <p:ext uri="{BB962C8B-B14F-4D97-AF65-F5344CB8AC3E}">
        <p14:creationId xmlns:p14="http://schemas.microsoft.com/office/powerpoint/2010/main" val="169381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DA830A-5569-4AD2-8E82-95D8362C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363D898-CEBA-4C47-AEC9-310CE7D89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AADFEA4-CADC-4643-A8A8-54B1E722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A6E70AA-D8CD-4E0C-B601-09029032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32A76DB-75C9-4410-BFB1-DB3C1EEB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7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9B3AC47-95E8-4E29-BDD4-0E111E16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AB280659-9967-4B5C-A73B-8516E338D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BA2FEAF-855F-479A-8735-B7266D55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3FEFF6A-A07A-4755-9709-47529E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8C6ECA2-9A3D-4CC4-9344-1D6AE07C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94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64CF3846-4FEC-4C01-8F44-856F81121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A1B331D-F439-47EA-A1C0-102D7D5B6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A093EF6-09CF-482C-BDF2-274B7A2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8C0DEE5-0068-41E0-BE30-8C61C88B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C993DF8-011B-4098-B680-B82C5FF6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37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1599F42-2826-4131-8C04-B69959B0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58757A2-F593-4E99-84DE-33A91B79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9017947-7499-45F8-9622-D5821A1E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B433339-445A-4B9B-BD87-3365EBA1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418C63F-7A51-4729-A60A-8929EC80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6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FA70F83-AF0A-4C04-9284-325EA708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2C86C64-0B48-4659-B52A-31672A599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51C5B4F-518D-4B2C-9A24-767BCAFC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1CD03A0-DFF8-4880-9137-148D117C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47C2A18-D978-486E-8B0C-CAFF04B9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4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C2C5B9-B802-432E-A02A-728867A3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261B5F3-DB8F-4B7A-BC29-CA35FA098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DAB05A2-3892-4E8C-A480-F325B5292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F2422A5-DE2D-4F3D-A603-9967E0D4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3E0B73A-300F-426F-B55D-19C65D52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B3A1ABD-29B2-46AF-9EFD-B490B755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98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31B5D5F-7A78-4C04-8CF3-C6A6438E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D24D991-5305-4E0F-B869-E6D2246C5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93B6B86-BAAC-415C-9DBA-C8BAEF7E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2FDABE3F-0BF1-423D-8F45-11C13FC24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3A5519F3-2C27-475D-BAFB-E06A988EC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248003BB-09C3-4ED4-9954-E1DD57EF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A8B0BAFA-C96F-453C-8F5C-D0A67AA3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E0ECC51A-C18A-4306-8EB0-8FDCB994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7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17BD976-63AB-485B-9AB7-7BDA91EA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40CF7217-2995-4CE2-AFA7-DD02568B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C4693D43-FCBC-4454-A61F-A4F5744B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6F2FAD60-8FDD-4D2B-9DFD-699201D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50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E4728217-DCD9-4C10-877B-6A05CBB4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F9F1C61-AE8D-48E5-88ED-1D9D11D1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15BEDFD-9A6E-442F-A6FB-B8C4FB4E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5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B65544B-EBCA-4EFD-AAF8-4FA2425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FFF12CC-2311-4EFD-8790-29371FF6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B97EE6B-A2C3-4454-BC25-58810079D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3572C04-872E-419B-85D5-E39B6CBC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BA67696-815C-474A-B8A0-9A5EB903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BE3CDE3-CA48-4CEF-90D7-4FF0D55F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22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046F885-0B3B-431F-9DF4-9C7C3BE6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C4D783CF-E1C8-472A-872A-D1C5A627A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2C3E12D-D3B4-4C13-8EAF-924A9766B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2747EAD-43F1-4E1D-86A4-E464DB8C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A32445FE-0EBF-4294-AA01-E44858E6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4B8AB71-A962-4635-84FC-F5669DD6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76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12E1E8E2-737E-4099-859B-766EB644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66DF68E-0215-426D-886F-FBC56BBE5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306C9F6-3D2D-4A3C-A35D-805E90564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07029-762A-474B-A215-D68A0BED2C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E2F8D2C-AB53-42E6-9190-F34C2B4CC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5B5F546-5366-4C9A-9E94-9C9D04C0A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81D8-2EFD-4BA3-9956-A1386A7FB5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07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hysicsoftheunivers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993573"/>
            <a:ext cx="7772400" cy="2387600"/>
          </a:xfrm>
        </p:spPr>
        <p:txBody>
          <a:bodyPr/>
          <a:lstStyle/>
          <a:p>
            <a:r>
              <a:rPr lang="hu-HU" b="1" dirty="0">
                <a:solidFill>
                  <a:srgbClr val="FFFF00"/>
                </a:solidFill>
              </a:rPr>
              <a:t>Az igazi „Csillag születik”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67000" y="3653554"/>
            <a:ext cx="6858000" cy="1655762"/>
          </a:xfrm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r>
              <a:rPr lang="hu-HU" sz="3500" smtClean="0">
                <a:solidFill>
                  <a:srgbClr val="FFFF00"/>
                </a:solidFill>
              </a:rPr>
              <a:t>Dr. Rácz </a:t>
            </a:r>
            <a:r>
              <a:rPr lang="hu-HU" sz="3500" dirty="0">
                <a:solidFill>
                  <a:srgbClr val="FFFF00"/>
                </a:solidFill>
              </a:rPr>
              <a:t>István</a:t>
            </a:r>
          </a:p>
          <a:p>
            <a:r>
              <a:rPr lang="hu-HU" dirty="0">
                <a:solidFill>
                  <a:srgbClr val="FFFF00"/>
                </a:solidFill>
              </a:rPr>
              <a:t/>
            </a:r>
            <a:br>
              <a:rPr lang="hu-HU" dirty="0">
                <a:solidFill>
                  <a:srgbClr val="FFFF00"/>
                </a:solidFill>
              </a:rPr>
            </a:br>
            <a:r>
              <a:rPr lang="hu-HU" dirty="0">
                <a:solidFill>
                  <a:srgbClr val="FFFF00"/>
                </a:solidFill>
              </a:rPr>
              <a:t>NKE HHK Természettudományi Tanszék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686720" y="273630"/>
            <a:ext cx="881712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u-HU" sz="4000">
                <a:solidFill>
                  <a:srgbClr val="FFFF00"/>
                </a:solidFill>
                <a:latin typeface="Arial" charset="0"/>
              </a:rPr>
              <a:t>Csillagkeletkezés Galaxisunkban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980480" y="1604330"/>
            <a:ext cx="8229600" cy="153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04775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Lada </a:t>
            </a:r>
            <a:r>
              <a:rPr lang="hu-HU" sz="2200" b="1" dirty="0" err="1">
                <a:solidFill>
                  <a:srgbClr val="FFFF00"/>
                </a:solidFill>
                <a:latin typeface="Arial" charset="0"/>
              </a:rPr>
              <a:t>Class</a:t>
            </a: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 I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: részben átlátszó burok, optikailag vastag diszk, ami jelentős IR többletet ad, behullás és bipoláris kiáramlás, infravörös, 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szub-mm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, és látható tart. Emisszió</a:t>
            </a:r>
          </a:p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endParaRPr lang="hu-HU" sz="2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21" name="Szövegdoboz 4"/>
          <p:cNvSpPr txBox="1">
            <a:spLocks noChangeArrowheads="1"/>
          </p:cNvSpPr>
          <p:nvPr/>
        </p:nvSpPr>
        <p:spPr bwMode="auto">
          <a:xfrm>
            <a:off x="2569441" y="5029010"/>
            <a:ext cx="1501920" cy="6423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Hullámhossz</a:t>
            </a:r>
            <a:b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logaritmusa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86721" y="3559648"/>
            <a:ext cx="506064" cy="1437136"/>
          </a:xfrm>
          <a:prstGeom prst="rect">
            <a:avLst/>
          </a:prstGeom>
          <a:solidFill>
            <a:schemeClr val="bg1"/>
          </a:solidFill>
        </p:spPr>
        <p:txBody>
          <a:bodyPr vert="vert270" lIns="82945" tIns="41473" rIns="82945" bIns="41473"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Intenzitás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929038" y="3638441"/>
            <a:ext cx="2285280" cy="2238192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osztály</a:t>
            </a:r>
            <a:b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kései </a:t>
            </a:r>
            <a:r>
              <a:rPr lang="hu-HU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akkréciós</a:t>
            </a: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Fázis</a:t>
            </a:r>
          </a:p>
          <a:p>
            <a:pPr algn="ctr">
              <a:defRPr/>
            </a:pP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α</a:t>
            </a: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&gt;0,3</a:t>
            </a:r>
            <a:b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</a:b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000" y="5883632"/>
            <a:ext cx="4422240" cy="419084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hu-HU" sz="2200" i="1" dirty="0">
                <a:solidFill>
                  <a:srgbClr val="FFFF00"/>
                </a:solidFill>
                <a:latin typeface="+mj-lt"/>
              </a:rPr>
              <a:t>Fizikai Szemle 1999/12. 434. o.</a:t>
            </a:r>
            <a:r>
              <a:rPr lang="hu-HU" i="1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pic>
        <p:nvPicPr>
          <p:cNvPr id="9" name="Picture 2" descr="D:\ELTE\Bolyai Konferencia\protocsill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31304" r="10021" b="43768"/>
          <a:stretch/>
        </p:blipFill>
        <p:spPr bwMode="auto">
          <a:xfrm>
            <a:off x="1524001" y="3079859"/>
            <a:ext cx="6601645" cy="27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686720" y="273630"/>
            <a:ext cx="881712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u-HU" sz="4000" dirty="0">
                <a:solidFill>
                  <a:srgbClr val="FFFF00"/>
                </a:solidFill>
                <a:latin typeface="Arial" charset="0"/>
              </a:rPr>
              <a:t>Csillagkeletkezés Galaxisunkban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0480" y="1604330"/>
            <a:ext cx="8229600" cy="153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04775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Lada </a:t>
            </a:r>
            <a:r>
              <a:rPr lang="hu-HU" sz="2200" b="1" dirty="0" err="1">
                <a:solidFill>
                  <a:srgbClr val="FFFF00"/>
                </a:solidFill>
                <a:latin typeface="Arial" charset="0"/>
              </a:rPr>
              <a:t>Class</a:t>
            </a: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 II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reziduális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 burok, optikailag vékonyabb diszk, csökkenő 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akkréció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, csillagszél, közeli- és közép IR többlet, kiáramlás, bolygókeletkezés kezdete (?)</a:t>
            </a:r>
          </a:p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endParaRPr lang="hu-HU" sz="2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86721" y="3428999"/>
            <a:ext cx="506064" cy="1437136"/>
          </a:xfrm>
          <a:prstGeom prst="rect">
            <a:avLst/>
          </a:prstGeom>
          <a:solidFill>
            <a:schemeClr val="bg1"/>
          </a:solidFill>
        </p:spPr>
        <p:txBody>
          <a:bodyPr vert="vert270" lIns="82945" tIns="41473" rIns="82945" bIns="41473"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Intenzitás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750561" y="3755916"/>
            <a:ext cx="2233872" cy="2853745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osztály</a:t>
            </a:r>
            <a:b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optikailag vastag</a:t>
            </a:r>
          </a:p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korong</a:t>
            </a:r>
          </a:p>
          <a:p>
            <a:pPr algn="ctr">
              <a:defRPr/>
            </a:pP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-1,6&lt;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α</a:t>
            </a: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&lt;-0,3</a:t>
            </a:r>
          </a:p>
          <a:p>
            <a:pPr algn="ctr">
              <a:defRPr/>
            </a:pP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(Lapos (</a:t>
            </a:r>
            <a:r>
              <a:rPr lang="hu-HU" sz="2000" dirty="0" err="1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Flat</a:t>
            </a: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) osztály:</a:t>
            </a:r>
            <a:b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-0,3&lt;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α</a:t>
            </a: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&lt;0,3)</a:t>
            </a: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000" y="5639631"/>
            <a:ext cx="4422240" cy="419084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hu-HU" sz="2200" i="1" dirty="0">
                <a:solidFill>
                  <a:srgbClr val="FFFF00"/>
                </a:solidFill>
                <a:latin typeface="+mj-lt"/>
              </a:rPr>
              <a:t>Fizikai Szemle 1999/12. 434. o.</a:t>
            </a:r>
            <a:r>
              <a:rPr lang="hu-HU" i="1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pic>
        <p:nvPicPr>
          <p:cNvPr id="9" name="Picture 2" descr="D:\ELTE\Bolyai Konferencia\protocsill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54999" r="13089" b="21205"/>
          <a:stretch/>
        </p:blipFill>
        <p:spPr bwMode="auto">
          <a:xfrm>
            <a:off x="1528039" y="3135211"/>
            <a:ext cx="6226561" cy="25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686720" y="273630"/>
            <a:ext cx="881712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u-HU" sz="4000">
                <a:solidFill>
                  <a:srgbClr val="FFFF00"/>
                </a:solidFill>
                <a:latin typeface="Arial" charset="0"/>
              </a:rPr>
              <a:t>Csillagkeletkezés Galaxisunkban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980480" y="1604329"/>
            <a:ext cx="8229600" cy="16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04775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Lada </a:t>
            </a:r>
            <a:r>
              <a:rPr lang="hu-HU" sz="2200" b="1" dirty="0" err="1">
                <a:solidFill>
                  <a:srgbClr val="FFFF00"/>
                </a:solidFill>
                <a:latin typeface="Arial" charset="0"/>
              </a:rPr>
              <a:t>Class</a:t>
            </a: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 III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: „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poszt-T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Tauri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 fázis”, nagyon kevés gáz és por a diszkben, kontrakció fősorozat felé, SED maximum a közeli infravörös és látható tartományban</a:t>
            </a:r>
          </a:p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endParaRPr lang="hu-HU" sz="2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269" name="Szövegdoboz 4"/>
          <p:cNvSpPr txBox="1">
            <a:spLocks noChangeArrowheads="1"/>
          </p:cNvSpPr>
          <p:nvPr/>
        </p:nvSpPr>
        <p:spPr bwMode="auto">
          <a:xfrm>
            <a:off x="2438400" y="4801464"/>
            <a:ext cx="1501920" cy="6408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Hullámhossz</a:t>
            </a:r>
            <a:b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logaritmusa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90636" y="3298351"/>
            <a:ext cx="506064" cy="1437136"/>
          </a:xfrm>
          <a:prstGeom prst="rect">
            <a:avLst/>
          </a:prstGeom>
          <a:solidFill>
            <a:schemeClr val="bg1"/>
          </a:solidFill>
        </p:spPr>
        <p:txBody>
          <a:bodyPr vert="vert270" lIns="82945" tIns="41473" rIns="82945" bIns="41473"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Intenzitás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793761" y="3513970"/>
            <a:ext cx="2089440" cy="1622639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osztály</a:t>
            </a:r>
            <a:b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maradvány</a:t>
            </a:r>
          </a:p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korong</a:t>
            </a:r>
          </a:p>
          <a:p>
            <a:pPr algn="ctr">
              <a:defRPr/>
            </a:pP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α</a:t>
            </a: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&lt;-1,6</a:t>
            </a: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18500" y="5597844"/>
            <a:ext cx="4422240" cy="42231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hu-HU" sz="2200" i="1" dirty="0">
                <a:solidFill>
                  <a:srgbClr val="FFFF00"/>
                </a:solidFill>
                <a:latin typeface="+mj-lt"/>
              </a:rPr>
              <a:t>Fizikai Szemle 1999/12. 434. o.</a:t>
            </a:r>
            <a:r>
              <a:rPr lang="hu-HU" i="1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pic>
        <p:nvPicPr>
          <p:cNvPr id="9" name="Picture 2" descr="D:\ELTE\Bolyai Konferencia\protocsill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78795" r="10021" b="62"/>
          <a:stretch/>
        </p:blipFill>
        <p:spPr bwMode="auto">
          <a:xfrm>
            <a:off x="1518501" y="3225916"/>
            <a:ext cx="6601645" cy="23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6744072" y="-18516"/>
            <a:ext cx="3923929" cy="6907124"/>
            <a:chOff x="-1" y="-18516"/>
            <a:chExt cx="3674773" cy="6876516"/>
          </a:xfrm>
        </p:grpSpPr>
        <p:pic>
          <p:nvPicPr>
            <p:cNvPr id="7170" name="Picture 2" descr="C:\Users\sirius\Desktop\Bolygókeletkezés\acret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653136"/>
              <a:ext cx="3674773" cy="220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sirius\Desktop\Bolygókeletkezés\sola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516"/>
              <a:ext cx="3674772" cy="467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C:\Users\sirius\Desktop\Bolygókeletkezés\bolygokeletkez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8516"/>
            <a:ext cx="5248537" cy="690712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FF00"/>
                </a:solidFill>
              </a:rPr>
              <a:t>			Bolygókeletkezés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irius\Desktop\Bolygókeletkezés\sig07-023-TPy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irius\Desktop\Bolygókeletkezés\protoplane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5125"/>
            <a:ext cx="9216593" cy="68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irius\Desktop\Bolygókeletkezés\image_1156-planet-tw-hydr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-18256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irius\Desktop\Bolygókeletkezés\Telescope-KeplerSpacecraft-20130103-717260main_pia11824-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" y="1573213"/>
            <a:ext cx="6093390" cy="39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-5094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FFFF00"/>
                </a:solidFill>
              </a:rPr>
              <a:t>A Kepler űrtávcső</a:t>
            </a:r>
          </a:p>
          <a:p>
            <a:pPr algn="ctr"/>
            <a:r>
              <a:rPr lang="hu-HU" sz="3600" dirty="0">
                <a:solidFill>
                  <a:srgbClr val="FFFF00"/>
                </a:solidFill>
              </a:rPr>
              <a:t>2009-2018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F189F33-5750-4DB8-B9AE-3226895A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81" y="1573213"/>
            <a:ext cx="6101220" cy="3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7B955C5-E8F9-46F1-A8EB-B7B0897B7AB9}"/>
              </a:ext>
            </a:extLst>
          </p:cNvPr>
          <p:cNvSpPr txBox="1"/>
          <p:nvPr/>
        </p:nvSpPr>
        <p:spPr>
          <a:xfrm>
            <a:off x="6096000" y="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solidFill>
                  <a:srgbClr val="FFFF00"/>
                </a:solidFill>
              </a:rPr>
              <a:t>Transiting</a:t>
            </a:r>
            <a:r>
              <a:rPr lang="hu-HU" sz="3600" dirty="0">
                <a:solidFill>
                  <a:srgbClr val="FFFF00"/>
                </a:solidFill>
              </a:rPr>
              <a:t> </a:t>
            </a:r>
            <a:r>
              <a:rPr lang="hu-HU" sz="3600" dirty="0" err="1">
                <a:solidFill>
                  <a:srgbClr val="FFFF00"/>
                </a:solidFill>
              </a:rPr>
              <a:t>Exoplanet</a:t>
            </a:r>
            <a:r>
              <a:rPr lang="hu-HU" sz="3600" dirty="0">
                <a:solidFill>
                  <a:srgbClr val="FFFF00"/>
                </a:solidFill>
              </a:rPr>
              <a:t> </a:t>
            </a:r>
            <a:r>
              <a:rPr lang="hu-HU" sz="3600" dirty="0" err="1">
                <a:solidFill>
                  <a:srgbClr val="FFFF00"/>
                </a:solidFill>
              </a:rPr>
              <a:t>Survey</a:t>
            </a:r>
            <a:r>
              <a:rPr lang="hu-HU" sz="3600" dirty="0">
                <a:solidFill>
                  <a:srgbClr val="FFFF00"/>
                </a:solidFill>
              </a:rPr>
              <a:t> </a:t>
            </a:r>
            <a:r>
              <a:rPr lang="hu-HU" sz="3600" dirty="0" err="1">
                <a:solidFill>
                  <a:srgbClr val="FFFF00"/>
                </a:solidFill>
              </a:rPr>
              <a:t>Satellite</a:t>
            </a:r>
            <a:r>
              <a:rPr lang="hu-HU" sz="3600" dirty="0">
                <a:solidFill>
                  <a:srgbClr val="FFFF00"/>
                </a:solidFill>
              </a:rPr>
              <a:t> (TESS) 2018-</a:t>
            </a:r>
          </a:p>
        </p:txBody>
      </p:sp>
    </p:spTree>
    <p:extLst>
      <p:ext uri="{BB962C8B-B14F-4D97-AF65-F5344CB8AC3E}">
        <p14:creationId xmlns:p14="http://schemas.microsoft.com/office/powerpoint/2010/main" val="36986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han Kruse (@ethan_kruse) / Twitter">
            <a:extLst>
              <a:ext uri="{FF2B5EF4-FFF2-40B4-BE49-F238E27FC236}">
                <a16:creationId xmlns:a16="http://schemas.microsoft.com/office/drawing/2014/main" xmlns="" id="{4DEF7362-747D-4C16-8616-212F88FA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AB6A98B-2692-48E0-93F0-8E3B935CA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1059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rius\Desktop\Bolygókeletkezés\horsehead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6" y="0"/>
            <a:ext cx="6084169" cy="68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31557" y="692696"/>
            <a:ext cx="5360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Lófej-köd az Orionban</a:t>
            </a:r>
          </a:p>
          <a:p>
            <a:endParaRPr lang="hu-HU" sz="2400" dirty="0">
              <a:solidFill>
                <a:srgbClr val="FFFF00"/>
              </a:solidFill>
            </a:endParaRPr>
          </a:p>
          <a:p>
            <a:r>
              <a:rPr lang="hu-HU" sz="2400" dirty="0">
                <a:solidFill>
                  <a:srgbClr val="FFFF00"/>
                </a:solidFill>
              </a:rPr>
              <a:t>Az Orion az egyik leginkább tanulmányozott csillagkeletkezési régió.</a:t>
            </a:r>
          </a:p>
          <a:p>
            <a:endParaRPr lang="hu-HU" sz="2400" dirty="0">
              <a:solidFill>
                <a:srgbClr val="FFFF00"/>
              </a:solidFill>
            </a:endParaRPr>
          </a:p>
          <a:p>
            <a:r>
              <a:rPr lang="hu-HU" sz="2400" dirty="0">
                <a:solidFill>
                  <a:srgbClr val="FFFF00"/>
                </a:solidFill>
              </a:rPr>
              <a:t>Ezen felhők </a:t>
            </a:r>
            <a:r>
              <a:rPr lang="hu-HU" sz="2400" dirty="0" err="1">
                <a:solidFill>
                  <a:srgbClr val="FFFF00"/>
                </a:solidFill>
              </a:rPr>
              <a:t>összetéte-</a:t>
            </a:r>
            <a:r>
              <a:rPr lang="hu-HU" sz="2400" dirty="0">
                <a:solidFill>
                  <a:srgbClr val="FFFF00"/>
                </a:solidFill>
              </a:rPr>
              <a:t> lére jellemző, hogy 99% gázból és csak 1% porból állnak.</a:t>
            </a:r>
          </a:p>
        </p:txBody>
      </p:sp>
    </p:spTree>
    <p:extLst>
      <p:ext uri="{BB962C8B-B14F-4D97-AF65-F5344CB8AC3E}">
        <p14:creationId xmlns:p14="http://schemas.microsoft.com/office/powerpoint/2010/main" val="1999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AN EXOPLANET?">
            <a:extLst>
              <a:ext uri="{FF2B5EF4-FFF2-40B4-BE49-F238E27FC236}">
                <a16:creationId xmlns:a16="http://schemas.microsoft.com/office/drawing/2014/main" xmlns="" id="{A85F355F-03C7-4A56-BCAB-85D586BC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01041" y="1"/>
            <a:ext cx="11173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solidFill>
                <a:srgbClr val="FFFF00"/>
              </a:solidFill>
            </a:endParaRPr>
          </a:p>
          <a:p>
            <a:r>
              <a:rPr lang="hu-HU" sz="2400" dirty="0">
                <a:solidFill>
                  <a:srgbClr val="FFFF00"/>
                </a:solidFill>
              </a:rPr>
              <a:t>Az élet fogalma</a:t>
            </a:r>
          </a:p>
          <a:p>
            <a:endParaRPr lang="hu-HU" sz="2400" dirty="0">
              <a:solidFill>
                <a:srgbClr val="FFFF00"/>
              </a:solidFill>
            </a:endParaRPr>
          </a:p>
          <a:p>
            <a:r>
              <a:rPr lang="hu-HU" sz="2400" dirty="0">
                <a:solidFill>
                  <a:srgbClr val="FFFF00"/>
                </a:solidFill>
              </a:rPr>
              <a:t>Az élet – a materialista világnézet szerint – az anyag legmagasabb rendű szerveződése, definiálása a természettudományok legnehezebb feladatai közé tartozik. Jelenleg nem rendelkezünk az élet olyan tömör, pontos meghatározásával, amelyet a tudományos közösség egyöntetűen elfogadna, de érdemes megvizsgálni azt a meghatározást, mi szerint az élet nem más, mint a világ fejlődési folyamata.</a:t>
            </a:r>
          </a:p>
          <a:p>
            <a:endParaRPr lang="hu-HU" sz="2400" dirty="0">
              <a:solidFill>
                <a:srgbClr val="FFFF00"/>
              </a:solidFill>
            </a:endParaRPr>
          </a:p>
          <a:p>
            <a:r>
              <a:rPr lang="hu-HU" sz="2400" dirty="0">
                <a:solidFill>
                  <a:srgbClr val="FFFF00"/>
                </a:solidFill>
              </a:rPr>
              <a:t>Biológiai értelemben mindenesetre az élet a biológiai rendszerek, vagyis az élő szervezetek létezési módja.</a:t>
            </a:r>
          </a:p>
          <a:p>
            <a:pPr algn="r"/>
            <a:r>
              <a:rPr lang="hu-HU" sz="2400" dirty="0">
                <a:solidFill>
                  <a:srgbClr val="FFFF00"/>
                </a:solidFill>
              </a:rPr>
              <a:t>Forrás: </a:t>
            </a:r>
            <a:r>
              <a:rPr lang="hu-HU" sz="2400" dirty="0" err="1">
                <a:solidFill>
                  <a:srgbClr val="FFFF00"/>
                </a:solidFill>
              </a:rPr>
              <a:t>Wikipédia</a:t>
            </a:r>
            <a:endParaRPr lang="hu-HU" sz="2400" dirty="0">
              <a:solidFill>
                <a:srgbClr val="FFFF00"/>
              </a:solidFill>
            </a:endParaRPr>
          </a:p>
          <a:p>
            <a:pPr algn="r"/>
            <a:endParaRPr lang="hu-HU" sz="2400" dirty="0">
              <a:solidFill>
                <a:srgbClr val="FFFF00"/>
              </a:solidFill>
            </a:endParaRPr>
          </a:p>
          <a:p>
            <a:pPr algn="ctr"/>
            <a:endParaRPr lang="hu-HU" sz="2400" dirty="0">
              <a:solidFill>
                <a:srgbClr val="FFFF00"/>
              </a:solidFill>
            </a:endParaRPr>
          </a:p>
          <a:p>
            <a:pPr algn="ctr"/>
            <a:r>
              <a:rPr lang="hu-HU" sz="2400" dirty="0">
                <a:solidFill>
                  <a:srgbClr val="FFFF00"/>
                </a:solidFill>
              </a:rPr>
              <a:t>Probléma: </a:t>
            </a:r>
          </a:p>
          <a:p>
            <a:pPr algn="ctr"/>
            <a:endParaRPr lang="hu-HU" sz="2400" dirty="0">
              <a:solidFill>
                <a:srgbClr val="FFFF00"/>
              </a:solidFill>
            </a:endParaRPr>
          </a:p>
          <a:p>
            <a:pPr algn="ctr"/>
            <a:r>
              <a:rPr lang="hu-HU" sz="2400" dirty="0">
                <a:solidFill>
                  <a:srgbClr val="FFFF00"/>
                </a:solidFill>
              </a:rPr>
              <a:t>Mit is keresünk? Mi a pontos definíciója az életnek?</a:t>
            </a:r>
          </a:p>
          <a:p>
            <a:pPr algn="ctr"/>
            <a:r>
              <a:rPr lang="hu-HU" sz="2400" dirty="0">
                <a:solidFill>
                  <a:srgbClr val="FFFF00"/>
                </a:solidFill>
              </a:rPr>
              <a:t>Milyen életet lehet egyáltalán felfedezni?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1"/>
            <a:ext cx="121919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Módszerek az élet keresésére:</a:t>
            </a:r>
          </a:p>
          <a:p>
            <a:r>
              <a:rPr lang="hu-HU" sz="2400" dirty="0">
                <a:solidFill>
                  <a:srgbClr val="FFFF00"/>
                </a:solidFill>
              </a:rPr>
              <a:t>	Közvetlen kutatás, pl. szén alapú élet jelei után</a:t>
            </a:r>
          </a:p>
          <a:p>
            <a:endParaRPr lang="hu-HU" sz="2400" dirty="0">
              <a:solidFill>
                <a:srgbClr val="FFFF00"/>
              </a:solidFill>
            </a:endParaRPr>
          </a:p>
          <a:p>
            <a:r>
              <a:rPr lang="hu-HU" sz="2400" dirty="0">
                <a:solidFill>
                  <a:srgbClr val="FFFF00"/>
                </a:solidFill>
              </a:rPr>
              <a:t>	</a:t>
            </a:r>
            <a:r>
              <a:rPr lang="hu-HU" sz="2400" dirty="0" err="1">
                <a:solidFill>
                  <a:srgbClr val="FFFF00"/>
                </a:solidFill>
              </a:rPr>
              <a:t>GAIAI-elmélet</a:t>
            </a:r>
            <a:r>
              <a:rPr lang="hu-HU" sz="2400" dirty="0">
                <a:solidFill>
                  <a:srgbClr val="FFFF00"/>
                </a:solidFill>
              </a:rPr>
              <a:t>: </a:t>
            </a:r>
          </a:p>
          <a:p>
            <a:r>
              <a:rPr lang="hu-HU" sz="2400" dirty="0">
                <a:solidFill>
                  <a:srgbClr val="FFFF00"/>
                </a:solidFill>
              </a:rPr>
              <a:t>Az élet biztosan erősen befolyásolja a saját bolygóját. </a:t>
            </a:r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 Keressünk olyan </a:t>
            </a:r>
            <a:r>
              <a:rPr lang="hu-HU" sz="2400" dirty="0" err="1">
                <a:solidFill>
                  <a:srgbClr val="FFFF00"/>
                </a:solidFill>
                <a:sym typeface="Wingdings" panose="05000000000000000000" pitchFamily="2" charset="2"/>
              </a:rPr>
              <a:t>képződményketet</a:t>
            </a:r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, nyomokat amiket normál fizikai </a:t>
            </a:r>
            <a:r>
              <a:rPr lang="hu-HU" sz="2400" dirty="0" err="1">
                <a:solidFill>
                  <a:srgbClr val="FFFF00"/>
                </a:solidFill>
                <a:sym typeface="Wingdings" panose="05000000000000000000" pitchFamily="2" charset="2"/>
              </a:rPr>
              <a:t>okokól</a:t>
            </a:r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 nem lehet levezetni</a:t>
            </a:r>
          </a:p>
          <a:p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	Pl.: Földön magas üvegházgázok arányát, nem lehet a vulkanikus tevékenységből levezetni</a:t>
            </a:r>
          </a:p>
          <a:p>
            <a:endParaRPr lang="hu-HU" sz="2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Előnyök az élet kialakulásához:</a:t>
            </a:r>
          </a:p>
          <a:p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	Szén alapúság</a:t>
            </a:r>
          </a:p>
          <a:p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	Víz jelenléte</a:t>
            </a:r>
          </a:p>
          <a:p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	Elég ideig éljen a csillag</a:t>
            </a:r>
          </a:p>
          <a:p>
            <a:endParaRPr lang="hu-HU" sz="2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„</a:t>
            </a:r>
            <a:r>
              <a:rPr lang="hu-HU" sz="2400" dirty="0" err="1">
                <a:solidFill>
                  <a:srgbClr val="FFFF00"/>
                </a:solidFill>
                <a:sym typeface="Wingdings" panose="05000000000000000000" pitchFamily="2" charset="2"/>
              </a:rPr>
              <a:t>Where</a:t>
            </a:r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 is </a:t>
            </a:r>
            <a:r>
              <a:rPr lang="hu-HU" sz="2400" dirty="0" err="1">
                <a:solidFill>
                  <a:srgbClr val="FFFF00"/>
                </a:solidFill>
                <a:sym typeface="Wingdings" panose="05000000000000000000" pitchFamily="2" charset="2"/>
              </a:rPr>
              <a:t>everybody</a:t>
            </a:r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?” (Fermi-paradoxon):</a:t>
            </a:r>
          </a:p>
          <a:p>
            <a:r>
              <a:rPr lang="hu-HU" sz="2400" dirty="0">
                <a:solidFill>
                  <a:srgbClr val="FFFF00"/>
                </a:solidFill>
                <a:sym typeface="Wingdings" panose="05000000000000000000" pitchFamily="2" charset="2"/>
              </a:rPr>
              <a:t>„A világegyetem nagyságának és korának figyelembe vételével arra a következtetésre juthatunk, hogy a Földön kívül is létezniük kell technikailag fejlett civilizációknak. Mivel azonban ezt a következtetést bizonyítékokkal eddig nem sikerült alátámasztani, úgy tűnik, ellentmondásba ütközünk.”</a:t>
            </a:r>
          </a:p>
        </p:txBody>
      </p:sp>
    </p:spTree>
    <p:extLst>
      <p:ext uri="{BB962C8B-B14F-4D97-AF65-F5344CB8AC3E}">
        <p14:creationId xmlns:p14="http://schemas.microsoft.com/office/powerpoint/2010/main" val="25364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-1" y="0"/>
                <a:ext cx="12388241" cy="684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u-HU" sz="2800" dirty="0">
                  <a:solidFill>
                    <a:srgbClr val="FFFF00"/>
                  </a:solidFill>
                </a:endParaRP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Drake-formula: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hu-HU" sz="2400" dirty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ahol: </a:t>
                </a: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N az egymással kommunikálni képes civilizációk száma</a:t>
                </a: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R* a csillagok keletkezésének gyorsasága (db/év) a Tejútrendszerben (10 db/év)</a:t>
                </a:r>
              </a:p>
              <a:p>
                <a:r>
                  <a:rPr lang="hu-HU" sz="2400" dirty="0" err="1">
                    <a:solidFill>
                      <a:srgbClr val="FFFF00"/>
                    </a:solidFill>
                  </a:rPr>
                  <a:t>f</a:t>
                </a:r>
                <a:r>
                  <a:rPr lang="hu-HU" sz="2400" baseline="-25000" dirty="0" err="1">
                    <a:solidFill>
                      <a:srgbClr val="FFFF00"/>
                    </a:solidFill>
                  </a:rPr>
                  <a:t>p</a:t>
                </a:r>
                <a:r>
                  <a:rPr lang="hu-HU" sz="2400" dirty="0">
                    <a:solidFill>
                      <a:srgbClr val="FFFF00"/>
                    </a:solidFill>
                  </a:rPr>
                  <a:t> az alkalmas bolygórendszerrel rendelkező csillagok részaránya (0,5)</a:t>
                </a: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n</a:t>
                </a:r>
                <a:r>
                  <a:rPr lang="hu-HU" sz="2400" baseline="-25000" dirty="0">
                    <a:solidFill>
                      <a:srgbClr val="FFFF00"/>
                    </a:solidFill>
                  </a:rPr>
                  <a:t>e</a:t>
                </a:r>
                <a:r>
                  <a:rPr lang="hu-HU" sz="2400" dirty="0">
                    <a:solidFill>
                      <a:srgbClr val="FFFF00"/>
                    </a:solidFill>
                  </a:rPr>
                  <a:t>  a lakható bolygók átlagos száma egy bolygórendszerben (2)</a:t>
                </a:r>
              </a:p>
              <a:p>
                <a:r>
                  <a:rPr lang="hu-HU" sz="2400" dirty="0" err="1">
                    <a:solidFill>
                      <a:srgbClr val="FFFF00"/>
                    </a:solidFill>
                  </a:rPr>
                  <a:t>f</a:t>
                </a:r>
                <a:r>
                  <a:rPr lang="hu-HU" sz="2400" baseline="-25000" dirty="0" err="1">
                    <a:solidFill>
                      <a:srgbClr val="FFFF00"/>
                    </a:solidFill>
                  </a:rPr>
                  <a:t>l</a:t>
                </a:r>
                <a:r>
                  <a:rPr lang="hu-HU" sz="2400" dirty="0">
                    <a:solidFill>
                      <a:srgbClr val="FFFF00"/>
                    </a:solidFill>
                  </a:rPr>
                  <a:t> az élet kialakulásának valószínűsége (1)</a:t>
                </a: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f</a:t>
                </a:r>
                <a:r>
                  <a:rPr lang="hu-HU" sz="2400" baseline="-25000" dirty="0">
                    <a:solidFill>
                      <a:srgbClr val="FFFF00"/>
                    </a:solidFill>
                  </a:rPr>
                  <a:t>i</a:t>
                </a:r>
                <a:r>
                  <a:rPr lang="hu-HU" sz="2400" dirty="0">
                    <a:solidFill>
                      <a:srgbClr val="FFFF00"/>
                    </a:solidFill>
                  </a:rPr>
                  <a:t> értelmes lények kialakulásának valószínűsége (0,01)</a:t>
                </a:r>
              </a:p>
              <a:p>
                <a:r>
                  <a:rPr lang="hu-HU" sz="2400" dirty="0" err="1">
                    <a:solidFill>
                      <a:srgbClr val="FFFF00"/>
                    </a:solidFill>
                  </a:rPr>
                  <a:t>f</a:t>
                </a:r>
                <a:r>
                  <a:rPr lang="hu-HU" sz="2400" baseline="-25000" dirty="0" err="1">
                    <a:solidFill>
                      <a:srgbClr val="FFFF00"/>
                    </a:solidFill>
                  </a:rPr>
                  <a:t>c</a:t>
                </a:r>
                <a:r>
                  <a:rPr lang="hu-HU" sz="2400" dirty="0">
                    <a:solidFill>
                      <a:srgbClr val="FFFF00"/>
                    </a:solidFill>
                  </a:rPr>
                  <a:t> technikai civilizáció kialakulásának valószínűsége (0,01)</a:t>
                </a: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L a fejlett civilizáció várható élettartama (a kommunikációnak kétirányúnak kell lennie) (10.000 év)</a:t>
                </a:r>
              </a:p>
              <a:p>
                <a:endParaRPr lang="hu-HU" sz="3600" dirty="0">
                  <a:solidFill>
                    <a:srgbClr val="FFFF00"/>
                  </a:solidFill>
                </a:endParaRPr>
              </a:p>
              <a:p>
                <a:endParaRPr lang="hu-HU" sz="3600" dirty="0">
                  <a:solidFill>
                    <a:srgbClr val="FFFF00"/>
                  </a:solidFill>
                </a:endParaRPr>
              </a:p>
              <a:p>
                <a:endParaRPr lang="hu-HU" sz="3600" dirty="0">
                  <a:solidFill>
                    <a:srgbClr val="FFFF00"/>
                  </a:solidFill>
                </a:endParaRPr>
              </a:p>
              <a:p>
                <a:r>
                  <a:rPr lang="hu-HU" sz="2400" dirty="0">
                    <a:solidFill>
                      <a:srgbClr val="FFFF00"/>
                    </a:solidFill>
                  </a:rPr>
                  <a:t>Ha pl. behelyettesítünk az egyenletbe, </a:t>
                </a:r>
                <a:r>
                  <a:rPr lang="hu-HU" sz="2400" b="1" dirty="0">
                    <a:solidFill>
                      <a:srgbClr val="FFFF00"/>
                    </a:solidFill>
                  </a:rPr>
                  <a:t>10</a:t>
                </a:r>
                <a:r>
                  <a:rPr lang="hu-HU" sz="2400" dirty="0">
                    <a:solidFill>
                      <a:srgbClr val="FFFF00"/>
                    </a:solidFill>
                  </a:rPr>
                  <a:t> velünk kommunikálni képes civilizációt kapunk.</a:t>
                </a:r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388241" cy="6844631"/>
              </a:xfrm>
              <a:prstGeom prst="rect">
                <a:avLst/>
              </a:prstGeom>
              <a:blipFill>
                <a:blip r:embed="rId2"/>
                <a:stretch>
                  <a:fillRect l="-738" b="-10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gyenes összekötő nyíllal 5"/>
          <p:cNvCxnSpPr>
            <a:cxnSpLocks/>
          </p:cNvCxnSpPr>
          <p:nvPr/>
        </p:nvCxnSpPr>
        <p:spPr>
          <a:xfrm>
            <a:off x="5761149" y="4777886"/>
            <a:ext cx="0" cy="146007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5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s Fermi-Paradoxon | WechselJetzt.de">
            <a:extLst>
              <a:ext uri="{FF2B5EF4-FFF2-40B4-BE49-F238E27FC236}">
                <a16:creationId xmlns:a16="http://schemas.microsoft.com/office/drawing/2014/main" xmlns="" id="{B0F9D4D1-F953-4AF2-BCC7-ACD01C4C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7FA506A0-0B90-4510-9E1E-A79F6DB532F2}"/>
              </a:ext>
            </a:extLst>
          </p:cNvPr>
          <p:cNvSpPr/>
          <p:nvPr/>
        </p:nvSpPr>
        <p:spPr>
          <a:xfrm>
            <a:off x="0" y="1022002"/>
            <a:ext cx="12192000" cy="58359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hu-H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6514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rius\Desktop\Bolygókeletkezés\M45WF_hallas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144"/>
            <a:ext cx="12192000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19708" y="-2907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FFFF00"/>
                </a:solidFill>
              </a:rPr>
              <a:t>Csillagok születése </a:t>
            </a:r>
          </a:p>
          <a:p>
            <a:endParaRPr lang="hu-HU" sz="2400" dirty="0">
              <a:solidFill>
                <a:srgbClr val="FFFF00"/>
              </a:solidFill>
            </a:endParaRPr>
          </a:p>
          <a:p>
            <a:endParaRPr lang="hu-H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rius\Desktop\Bolygókeletkezés\Pleiade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17374" y="1"/>
            <a:ext cx="436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M45 </a:t>
            </a:r>
            <a:r>
              <a:rPr lang="hu-HU" sz="3200" dirty="0" err="1">
                <a:solidFill>
                  <a:schemeClr val="bg1"/>
                </a:solidFill>
              </a:rPr>
              <a:t>Pleiades</a:t>
            </a:r>
            <a:r>
              <a:rPr lang="hu-HU" sz="3200" dirty="0">
                <a:solidFill>
                  <a:schemeClr val="bg1"/>
                </a:solidFill>
              </a:rPr>
              <a:t> (Fiastyúk)</a:t>
            </a:r>
          </a:p>
        </p:txBody>
      </p:sp>
    </p:spTree>
    <p:extLst>
      <p:ext uri="{BB962C8B-B14F-4D97-AF65-F5344CB8AC3E}">
        <p14:creationId xmlns:p14="http://schemas.microsoft.com/office/powerpoint/2010/main" val="24798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24000" y="1"/>
            <a:ext cx="9144000" cy="621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 probléma</a:t>
            </a:r>
            <a:endParaRPr lang="hu-HU" alt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413"/>
              </a:spcAft>
              <a:buClr>
                <a:srgbClr val="000000"/>
              </a:buClr>
              <a:buSzPct val="100000"/>
            </a:pPr>
            <a:endParaRPr lang="hu-HU" alt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413"/>
              </a:spcAft>
              <a:buClr>
                <a:srgbClr val="FFFF00"/>
              </a:buClr>
              <a:buSzPct val="100000"/>
              <a:buFont typeface="Wingdings" pitchFamily="2" charset="2"/>
              <a:buChar char=""/>
            </a:pP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kozmikus elemgyakoriság változásért a csillagok felelősek</a:t>
            </a:r>
          </a:p>
          <a:p>
            <a:pPr>
              <a:spcAft>
                <a:spcPts val="1413"/>
              </a:spcAft>
              <a:buClr>
                <a:srgbClr val="FFFF00"/>
              </a:buClr>
              <a:buSzPct val="100000"/>
              <a:buFont typeface="Wingdings" pitchFamily="2" charset="2"/>
              <a:buChar char=""/>
            </a:pP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Nagyobb tömeg=rövidebb élet </a:t>
            </a: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Nagyobb járulék</a:t>
            </a:r>
            <a:endParaRPr lang="hu-HU" alt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413"/>
              </a:spcAft>
              <a:buClr>
                <a:srgbClr val="FFFF00"/>
              </a:buClr>
              <a:buSzPct val="100000"/>
              <a:buFont typeface="Wingdings" pitchFamily="2" charset="2"/>
              <a:buChar char=""/>
            </a:pPr>
            <a:r>
              <a:rPr lang="hu-HU" alt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</a:t>
            </a: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</a:t>
            </a: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projectben a fiatal csillagpopuláció jellemzése: </a:t>
            </a:r>
          </a:p>
          <a:p>
            <a:pPr lvl="1">
              <a:spcAft>
                <a:spcPts val="1413"/>
              </a:spcAft>
              <a:buClr>
                <a:srgbClr val="FFFF00"/>
              </a:buClr>
              <a:buSzPct val="100000"/>
              <a:buFont typeface="Wingdings" pitchFamily="2" charset="2"/>
              <a:buChar char=""/>
            </a:pP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keletkeznek?</a:t>
            </a:r>
          </a:p>
          <a:p>
            <a:pPr lvl="1">
              <a:spcAft>
                <a:spcPts val="1413"/>
              </a:spcAft>
              <a:buClr>
                <a:srgbClr val="FFFF00"/>
              </a:buClr>
              <a:buSzPct val="100000"/>
              <a:buFont typeface="Wingdings" pitchFamily="2" charset="2"/>
              <a:buChar char=""/>
            </a:pP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kezdeti tömegfüggvény</a:t>
            </a:r>
          </a:p>
          <a:p>
            <a:pPr lvl="1">
              <a:spcAft>
                <a:spcPts val="1413"/>
              </a:spcAft>
              <a:buClr>
                <a:srgbClr val="FFFF00"/>
              </a:buClr>
              <a:buSzPct val="100000"/>
              <a:buFont typeface="Wingdings" pitchFamily="2" charset="2"/>
              <a:buChar char=""/>
            </a:pPr>
            <a:r>
              <a:rPr lang="hu-HU" alt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csillagközi anyag és a fiatal csillagok fizikai paraméterei közti kapcsolat</a:t>
            </a:r>
          </a:p>
          <a:p>
            <a:pPr algn="ctr"/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42" y="345111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51" y="502271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981200" y="273051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SzPct val="100000"/>
            </a:pPr>
            <a:r>
              <a:rPr lang="hu-HU" altLang="hu-HU" sz="400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Csillagkeletkezés Galaxisunkban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75520" y="1604963"/>
            <a:ext cx="889248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0688" indent="-315913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2488" indent="-31750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4775" indent="0"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Csillagközi felhők </a:t>
            </a: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csomósodás </a:t>
            </a: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  <a:sym typeface="Wingdings" panose="05000000000000000000" pitchFamily="2" charset="2"/>
              </a:rPr>
              <a:t> hideg </a:t>
            </a: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magok</a:t>
            </a:r>
          </a:p>
          <a:p>
            <a:pPr marL="104775" indent="0"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Jellemző fizikai paraméterek:</a:t>
            </a:r>
          </a:p>
          <a:p>
            <a:pPr marL="534988" lvl="1" indent="0">
              <a:spcAft>
                <a:spcPts val="1038"/>
              </a:spcAft>
              <a:buClr>
                <a:srgbClr val="000000"/>
              </a:buClr>
              <a:buSzPct val="100000"/>
            </a:pP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méret: néhány tized pc ( ~0,0005pc messze van a Voyager I)</a:t>
            </a:r>
          </a:p>
          <a:p>
            <a:pPr marL="534988" lvl="1" indent="0">
              <a:spcAft>
                <a:spcPts val="1038"/>
              </a:spcAft>
              <a:buClr>
                <a:srgbClr val="000000"/>
              </a:buClr>
              <a:buSzPct val="100000"/>
            </a:pP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sűrűség: 10</a:t>
            </a:r>
            <a:r>
              <a:rPr lang="hu-HU" altLang="hu-HU" sz="2200" baseline="300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</a:t>
            </a: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-10</a:t>
            </a:r>
            <a:r>
              <a:rPr lang="hu-HU" altLang="hu-HU" sz="2200" baseline="300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 </a:t>
            </a: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molekula/cm</a:t>
            </a:r>
            <a:r>
              <a:rPr lang="hu-HU" altLang="hu-HU" sz="2200" baseline="300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</a:t>
            </a: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(Földfelszíni levegőre: ~2,5*10</a:t>
            </a:r>
            <a:r>
              <a:rPr lang="hu-HU" altLang="hu-HU" sz="2200" baseline="300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25</a:t>
            </a: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1/cm</a:t>
            </a:r>
            <a:r>
              <a:rPr lang="hu-HU" altLang="hu-HU" sz="2200" baseline="300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</a:t>
            </a: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  <a:endParaRPr lang="hu-HU" altLang="hu-HU" sz="2200" baseline="30000" dirty="0">
              <a:solidFill>
                <a:srgbClr val="FFFF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534988" lvl="1" indent="0">
              <a:spcAft>
                <a:spcPts val="1038"/>
              </a:spcAft>
              <a:buClr>
                <a:srgbClr val="000000"/>
              </a:buClr>
              <a:buSzPct val="100000"/>
            </a:pPr>
            <a:r>
              <a:rPr lang="hu-HU" altLang="hu-HU" sz="22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 ~ 10 K (A Föld leghidegebb pontja ~180K, és itt ~300K van.)</a:t>
            </a:r>
          </a:p>
          <a:p>
            <a:pPr marL="104775" indent="0"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Felhőmag sűrűsége &gt; kritikus sűrűség → gravitációs kollapszus → energia felszabadulás → T és p nő → deutérium fúzió beindul</a:t>
            </a:r>
          </a:p>
          <a:p>
            <a:pPr marL="104775" indent="0"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Sugárzásuk távoli </a:t>
            </a:r>
            <a:r>
              <a:rPr lang="hu-HU" altLang="hu-HU" sz="2600" dirty="0" err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infra</a:t>
            </a: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és </a:t>
            </a:r>
            <a:r>
              <a:rPr lang="hu-HU" altLang="hu-HU" sz="2600" dirty="0" err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szubmm-es</a:t>
            </a:r>
            <a:r>
              <a:rPr lang="hu-HU" altLang="hu-HU" sz="26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tartományban → Planck űrszonda detektálta a magokat, pontosabb vizsgálat Herschel űrobszervatóriummal</a:t>
            </a:r>
          </a:p>
        </p:txBody>
      </p:sp>
    </p:spTree>
    <p:extLst>
      <p:ext uri="{BB962C8B-B14F-4D97-AF65-F5344CB8AC3E}">
        <p14:creationId xmlns:p14="http://schemas.microsoft.com/office/powerpoint/2010/main" val="25598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LTE\TDK\2013_2014\Előadás\bigbang_star_for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zövegdoboz 1"/>
          <p:cNvSpPr txBox="1">
            <a:spLocks noChangeArrowheads="1"/>
          </p:cNvSpPr>
          <p:nvPr/>
        </p:nvSpPr>
        <p:spPr bwMode="auto">
          <a:xfrm>
            <a:off x="1524000" y="64881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hu-HU">
                <a:solidFill>
                  <a:srgbClr val="FFFF00"/>
                </a:solidFill>
              </a:rPr>
              <a:t>Forrás: </a:t>
            </a:r>
            <a:r>
              <a:rPr lang="hu-HU" altLang="hu-HU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http://www.physicsoftheuniverse.com/</a:t>
            </a:r>
            <a:endParaRPr lang="hu-HU" altLang="hu-H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686720" y="273630"/>
            <a:ext cx="881712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u-HU" sz="4000">
                <a:solidFill>
                  <a:srgbClr val="FFFF00"/>
                </a:solidFill>
                <a:latin typeface="Arial" charset="0"/>
              </a:rPr>
              <a:t>Csillagkeletkezés Galaxisunkban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Text Box 2"/>
              <p:cNvSpPr txBox="1">
                <a:spLocks noChangeArrowheads="1"/>
              </p:cNvSpPr>
              <p:nvPr/>
            </p:nvSpPr>
            <p:spPr bwMode="auto">
              <a:xfrm>
                <a:off x="1980480" y="1604328"/>
                <a:ext cx="8229600" cy="5253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420688" indent="-315913" eaLnBrk="0" hangingPunct="0"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1pPr>
                <a:lvl2pPr eaLnBrk="0" hangingPunct="0"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2pPr>
                <a:lvl3pPr eaLnBrk="0" hangingPunct="0"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3pPr>
                <a:lvl4pPr eaLnBrk="0" hangingPunct="0"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4pPr>
                <a:lvl5pPr eaLnBrk="0" hangingPunct="0"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20688" algn="l"/>
                    <a:tab pos="868363" algn="l"/>
                    <a:tab pos="1317625" algn="l"/>
                    <a:tab pos="1766888" algn="l"/>
                    <a:tab pos="2216150" algn="l"/>
                    <a:tab pos="2665413" algn="l"/>
                    <a:tab pos="3114675" algn="l"/>
                    <a:tab pos="3563938" algn="l"/>
                    <a:tab pos="4013200" algn="l"/>
                    <a:tab pos="4462463" algn="l"/>
                    <a:tab pos="4911725" algn="l"/>
                    <a:tab pos="5360988" algn="l"/>
                    <a:tab pos="5810250" algn="l"/>
                    <a:tab pos="6259513" algn="l"/>
                    <a:tab pos="6708775" algn="l"/>
                    <a:tab pos="7158038" algn="l"/>
                    <a:tab pos="7607300" algn="l"/>
                    <a:tab pos="8056563" algn="l"/>
                    <a:tab pos="8505825" algn="l"/>
                    <a:tab pos="8955088" algn="l"/>
                    <a:tab pos="9404350" algn="l"/>
                  </a:tabLst>
                  <a:defRPr>
                    <a:solidFill>
                      <a:schemeClr val="bg1"/>
                    </a:solidFill>
                    <a:latin typeface="Calibri" pitchFamily="34" charset="0"/>
                    <a:ea typeface="Microsoft YaHei" pitchFamily="34" charset="-122"/>
                  </a:defRPr>
                </a:lvl9pPr>
              </a:lstStyle>
              <a:p>
                <a:pPr eaLnBrk="1" hangingPunct="1">
                  <a:spcAft>
                    <a:spcPts val="1282"/>
                  </a:spcAft>
                  <a:buClr>
                    <a:srgbClr val="FFFF00"/>
                  </a:buClr>
                  <a:buSzPct val="100000"/>
                  <a:buFont typeface="Wingdings" pitchFamily="2" charset="2"/>
                  <a:buChar char=""/>
                </a:pPr>
                <a:r>
                  <a:rPr lang="hu-HU" sz="2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Fejlődési fázis szerinti osztályokba sorolás</a:t>
                </a:r>
              </a:p>
              <a:p>
                <a:pPr lvl="1" eaLnBrk="1" hangingPunct="1">
                  <a:spcAft>
                    <a:spcPts val="1282"/>
                  </a:spcAft>
                  <a:buClr>
                    <a:srgbClr val="FFFF00"/>
                  </a:buClr>
                  <a:buSzPct val="100000"/>
                  <a:buFont typeface="Wingdings" pitchFamily="2" charset="2"/>
                  <a:buChar char=""/>
                </a:pPr>
                <a:r>
                  <a:rPr lang="hu-HU" sz="2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csillag körüli anyag állapota és mennyisége alapján</a:t>
                </a:r>
              </a:p>
              <a:p>
                <a:pPr lvl="1" eaLnBrk="1" hangingPunct="1">
                  <a:spcAft>
                    <a:spcPts val="1282"/>
                  </a:spcAft>
                  <a:buClr>
                    <a:srgbClr val="FFFF00"/>
                  </a:buClr>
                  <a:buSzPct val="100000"/>
                  <a:buFont typeface="Wingdings" pitchFamily="2" charset="2"/>
                  <a:buChar char=""/>
                </a:pPr>
                <a:r>
                  <a:rPr lang="hu-HU" sz="2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közép infravörös színindex (2 </a:t>
                </a:r>
                <a:r>
                  <a:rPr lang="el-GR" sz="2200" dirty="0">
                    <a:solidFill>
                      <a:srgbClr val="FFFF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μ</a:t>
                </a:r>
                <a:r>
                  <a:rPr lang="hu-HU" sz="2200" dirty="0">
                    <a:solidFill>
                      <a:srgbClr val="FFFF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m&lt;</a:t>
                </a:r>
                <a:r>
                  <a:rPr lang="el-GR" sz="2200" dirty="0">
                    <a:solidFill>
                      <a:srgbClr val="FFFF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λ</a:t>
                </a:r>
                <a:r>
                  <a:rPr lang="hu-HU" sz="2200" dirty="0">
                    <a:solidFill>
                      <a:srgbClr val="FFFF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&lt;24 </a:t>
                </a:r>
                <a:r>
                  <a:rPr lang="el-GR" sz="2200" dirty="0">
                    <a:solidFill>
                      <a:srgbClr val="FFFF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μ</a:t>
                </a:r>
                <a:r>
                  <a:rPr lang="hu-HU" sz="2200" dirty="0">
                    <a:solidFill>
                      <a:srgbClr val="FFFF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m</a:t>
                </a:r>
                <a:r>
                  <a:rPr lang="hu-HU" sz="2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 eaLnBrk="1" hangingPunct="1">
                  <a:spcAft>
                    <a:spcPts val="1282"/>
                  </a:spcAft>
                  <a:buClr>
                    <a:srgbClr val="000000"/>
                  </a:buClr>
                  <a:buSzPct val="100000"/>
                </a:pPr>
                <a:endParaRPr lang="hu-HU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 hangingPunct="1">
                  <a:spcAft>
                    <a:spcPts val="1282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𝑑𝑙𝑜𝑔</m:t>
                          </m:r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𝐹</m:t>
                          </m:r>
                          <m:r>
                            <m:rPr>
                              <m:sty m:val="p"/>
                            </m:rPr>
                            <a:rPr lang="el-GR" sz="3600" i="1" baseline="-2500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𝑑𝑙𝑜𝑔</m:t>
                          </m:r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hu-HU" sz="36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hu-HU" sz="36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hu-HU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 hangingPunct="1">
                  <a:spcAft>
                    <a:spcPts val="1282"/>
                  </a:spcAft>
                  <a:buClr>
                    <a:srgbClr val="000000"/>
                  </a:buClr>
                  <a:buSzPct val="100000"/>
                </a:pPr>
                <a:r>
                  <a:rPr lang="el-GR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hu-HU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hullámhossz, F</a:t>
                </a:r>
                <a:r>
                  <a:rPr lang="el-GR" sz="2400" baseline="-25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hu-HU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az adott hullámhosszon mért fluxus, </a:t>
                </a:r>
                <a:r>
                  <a:rPr lang="el-GR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hu-HU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pedig a közép infravörös színindex</a:t>
                </a:r>
              </a:p>
            </p:txBody>
          </p:sp>
        </mc:Choice>
        <mc:Fallback xmlns="">
          <p:sp>
            <p:nvSpPr>
              <p:cNvPr id="717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0480" y="1604328"/>
                <a:ext cx="8229600" cy="5253672"/>
              </a:xfrm>
              <a:prstGeom prst="rect">
                <a:avLst/>
              </a:prstGeom>
              <a:blipFill>
                <a:blip r:embed="rId3"/>
                <a:stretch>
                  <a:fillRect l="-667" t="-1508" r="-10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1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007840" y="1592808"/>
            <a:ext cx="8202240" cy="154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04775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Lada </a:t>
            </a:r>
            <a:r>
              <a:rPr lang="hu-HU" sz="2200" b="1" dirty="0" err="1">
                <a:solidFill>
                  <a:srgbClr val="FFFF00"/>
                </a:solidFill>
                <a:latin typeface="Arial" charset="0"/>
              </a:rPr>
              <a:t>Class</a:t>
            </a: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 0 (</a:t>
            </a:r>
            <a:r>
              <a:rPr lang="hu-HU" sz="2200" b="1" dirty="0" err="1">
                <a:solidFill>
                  <a:srgbClr val="FFFF00"/>
                </a:solidFill>
                <a:latin typeface="Arial" charset="0"/>
              </a:rPr>
              <a:t>protocsillag</a:t>
            </a:r>
            <a:r>
              <a:rPr lang="hu-HU" sz="2200" b="1" dirty="0">
                <a:solidFill>
                  <a:srgbClr val="FFFF00"/>
                </a:solidFill>
                <a:latin typeface="Arial" charset="0"/>
              </a:rPr>
              <a:t>)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: porból és gázból álló burok, behullás és anyagkifújás, mélyen beágyazott 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protocsillag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, távoli infravörös és 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szub-mm-es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hu-HU" sz="2200" dirty="0" err="1">
                <a:solidFill>
                  <a:srgbClr val="FFFF00"/>
                </a:solidFill>
                <a:latin typeface="Arial" charset="0"/>
              </a:rPr>
              <a:t>sug</a:t>
            </a:r>
            <a:r>
              <a:rPr lang="hu-HU" sz="2200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 eaLnBrk="1" hangingPunct="1">
              <a:spcAft>
                <a:spcPts val="1282"/>
              </a:spcAft>
              <a:buClr>
                <a:srgbClr val="000000"/>
              </a:buClr>
              <a:buSzPct val="100000"/>
            </a:pPr>
            <a:endParaRPr lang="hu-HU" sz="2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686720" y="273630"/>
            <a:ext cx="881712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u-HU" sz="4000">
                <a:solidFill>
                  <a:srgbClr val="FFFF00"/>
                </a:solidFill>
                <a:latin typeface="Arial" charset="0"/>
              </a:rPr>
              <a:t>Csillagkeletkezés Galaxisunkban</a:t>
            </a:r>
          </a:p>
        </p:txBody>
      </p:sp>
      <p:sp>
        <p:nvSpPr>
          <p:cNvPr id="8198" name="Szövegdoboz 1"/>
          <p:cNvSpPr txBox="1">
            <a:spLocks noChangeArrowheads="1"/>
          </p:cNvSpPr>
          <p:nvPr/>
        </p:nvSpPr>
        <p:spPr bwMode="auto">
          <a:xfrm>
            <a:off x="2569441" y="5257994"/>
            <a:ext cx="1501920" cy="6423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Hullámhossz</a:t>
            </a:r>
            <a:b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logaritmusa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86721" y="3851632"/>
            <a:ext cx="506064" cy="1437136"/>
          </a:xfrm>
          <a:prstGeom prst="rect">
            <a:avLst/>
          </a:prstGeom>
          <a:solidFill>
            <a:schemeClr val="bg1"/>
          </a:solidFill>
        </p:spPr>
        <p:txBody>
          <a:bodyPr vert="vert270" lIns="82945" tIns="41473" rIns="82945" bIns="41473"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Intenzitás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125645" y="3604993"/>
            <a:ext cx="1850816" cy="1930415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 osztály</a:t>
            </a:r>
            <a:b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 </a:t>
            </a:r>
            <a:r>
              <a:rPr lang="hu-HU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akkréciós</a:t>
            </a: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Fázis</a:t>
            </a:r>
          </a:p>
          <a:p>
            <a:pPr algn="ctr">
              <a:defRPr/>
            </a:pP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α</a:t>
            </a:r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nem mérhető</a:t>
            </a:r>
            <a:endParaRPr lang="hu-H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24000" y="5993762"/>
            <a:ext cx="4422240" cy="419084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hu-HU" sz="2200" i="1" dirty="0">
                <a:solidFill>
                  <a:srgbClr val="FFFF00"/>
                </a:solidFill>
                <a:latin typeface="+mj-lt"/>
              </a:rPr>
              <a:t>Fizikai Szemle 1999/12. 434. o.</a:t>
            </a:r>
            <a:r>
              <a:rPr lang="hu-HU" i="1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pic>
        <p:nvPicPr>
          <p:cNvPr id="1026" name="Picture 2" descr="D:\ELTE\Bolyai Konferencia\protocsill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6753" r="10021" b="67570"/>
          <a:stretch/>
        </p:blipFill>
        <p:spPr bwMode="auto">
          <a:xfrm>
            <a:off x="1524001" y="3135211"/>
            <a:ext cx="6601645" cy="28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1249</Words>
  <Application>Microsoft Office PowerPoint</Application>
  <PresentationFormat>Szélesvásznú</PresentationFormat>
  <Paragraphs>158</Paragraphs>
  <Slides>24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3" baseType="lpstr">
      <vt:lpstr>Arial Unicode MS</vt:lpstr>
      <vt:lpstr>Microsoft YaHei</vt:lpstr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Az igazi „Csillag születik”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igazi „Csillag születik”</dc:title>
  <dc:creator>István Rácz</dc:creator>
  <cp:lastModifiedBy>István Rácz</cp:lastModifiedBy>
  <cp:revision>7</cp:revision>
  <dcterms:created xsi:type="dcterms:W3CDTF">2022-04-24T10:40:52Z</dcterms:created>
  <dcterms:modified xsi:type="dcterms:W3CDTF">2022-04-25T08:44:05Z</dcterms:modified>
</cp:coreProperties>
</file>