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77" r:id="rId14"/>
    <p:sldId id="266" r:id="rId15"/>
    <p:sldId id="267" r:id="rId16"/>
    <p:sldId id="268" r:id="rId17"/>
    <p:sldId id="269" r:id="rId18"/>
    <p:sldId id="278" r:id="rId19"/>
    <p:sldId id="270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97702-C973-4E41-937F-B4469E79A357}" type="datetimeFigureOut">
              <a:rPr lang="hu-HU" smtClean="0"/>
              <a:t>2022.04.24.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44FE-255C-4AF0-B155-49BE3F44873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32D892-BF38-40BB-BE8F-BF45FBD644B0}" type="datetimeFigureOut">
              <a:rPr lang="hu-HU" smtClean="0"/>
              <a:pPr/>
              <a:t>2022.04.24.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C5964C-CCBB-4416-96ED-86EBF8CDD5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pandémai</a:t>
            </a:r>
            <a:r>
              <a:rPr lang="hu-HU" dirty="0" smtClean="0"/>
              <a:t>  matematikai modellezése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87048"/>
          </a:xfrm>
        </p:spPr>
        <p:txBody>
          <a:bodyPr>
            <a:normAutofit fontScale="62500" lnSpcReduction="20000"/>
          </a:bodyPr>
          <a:lstStyle/>
          <a:p>
            <a:endParaRPr lang="hu-HU" sz="3200" dirty="0" smtClean="0"/>
          </a:p>
          <a:p>
            <a:r>
              <a:rPr lang="hu-HU" sz="3200" dirty="0" smtClean="0"/>
              <a:t>A járványterjedés leírása</a:t>
            </a:r>
          </a:p>
          <a:p>
            <a:r>
              <a:rPr lang="hu-HU" sz="3200" dirty="0" smtClean="0"/>
              <a:t>A „járványgörbék” előállítása</a:t>
            </a:r>
          </a:p>
          <a:p>
            <a:endParaRPr lang="hu-HU" sz="3200" dirty="0" smtClean="0"/>
          </a:p>
          <a:p>
            <a:r>
              <a:rPr lang="hu-HU" sz="4000" dirty="0" smtClean="0"/>
              <a:t>Az SIR modell és változatai</a:t>
            </a:r>
          </a:p>
          <a:p>
            <a:endParaRPr lang="hu-HU" sz="4000" dirty="0" smtClean="0"/>
          </a:p>
          <a:p>
            <a:r>
              <a:rPr lang="hu-HU" sz="4000" dirty="0" smtClean="0"/>
              <a:t>Készítette. Dr. Hanka László</a:t>
            </a:r>
            <a:endParaRPr lang="hu-H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Magyarországra vonatkoztatva, egy </a:t>
            </a:r>
            <a:r>
              <a:rPr lang="hu-HU" dirty="0" err="1" smtClean="0"/>
              <a:t>hipotétikus</a:t>
            </a:r>
            <a:r>
              <a:rPr lang="hu-HU" dirty="0" smtClean="0"/>
              <a:t> kezdeti fertőzöttséget figyelembe véve: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Értelmezés: 10 fertőzött utazik Magyarországra </a:t>
            </a:r>
            <a:r>
              <a:rPr lang="hu-HU" dirty="0" err="1" smtClean="0"/>
              <a:t>Vuhanból</a:t>
            </a:r>
            <a:r>
              <a:rPr lang="hu-HU" dirty="0" smtClean="0"/>
              <a:t> 2020 január elején…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3347864" y="3068960"/>
          <a:ext cx="2952328" cy="1495335"/>
        </p:xfrm>
        <a:graphic>
          <a:graphicData uri="http://schemas.openxmlformats.org/presentationml/2006/ole">
            <p:oleObj spid="_x0000_s7170" name="Equation" r:id="rId3" imgW="1955520" imgH="990360" progId="Equation.DSMT4">
              <p:embed/>
            </p:oleObj>
          </a:graphicData>
        </a:graphic>
      </p:graphicFrame>
      <p:sp>
        <p:nvSpPr>
          <p:cNvPr id="5" name="Téglalap 4"/>
          <p:cNvSpPr/>
          <p:nvPr/>
        </p:nvSpPr>
        <p:spPr>
          <a:xfrm>
            <a:off x="3203848" y="2996952"/>
            <a:ext cx="3240360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Pandémia</a:t>
            </a:r>
            <a:r>
              <a:rPr lang="hu-HU" dirty="0" smtClean="0"/>
              <a:t>???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Endémia</a:t>
            </a:r>
            <a:r>
              <a:rPr lang="hu-HU" dirty="0" smtClean="0"/>
              <a:t>: egy betegség egy adott populációban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Epidémia vagy </a:t>
            </a:r>
            <a:r>
              <a:rPr lang="hu-HU" dirty="0" err="1" smtClean="0">
                <a:solidFill>
                  <a:srgbClr val="FF0000"/>
                </a:solidFill>
              </a:rPr>
              <a:t>Pandémia</a:t>
            </a:r>
            <a:r>
              <a:rPr lang="hu-HU" dirty="0" smtClean="0"/>
              <a:t>: a betegség járványszerű terjedése a populációban</a:t>
            </a:r>
          </a:p>
          <a:p>
            <a:pPr>
              <a:buNone/>
            </a:pPr>
            <a:r>
              <a:rPr lang="hu-HU" dirty="0" smtClean="0"/>
              <a:t>   Epidémia: terjedés egy adott régióban</a:t>
            </a:r>
          </a:p>
          <a:p>
            <a:pPr>
              <a:buNone/>
            </a:pPr>
            <a:r>
              <a:rPr lang="hu-HU" dirty="0" smtClean="0"/>
              <a:t>   </a:t>
            </a:r>
            <a:r>
              <a:rPr lang="hu-HU" dirty="0" err="1" smtClean="0"/>
              <a:t>Pandémia</a:t>
            </a:r>
            <a:r>
              <a:rPr lang="hu-HU" dirty="0" smtClean="0"/>
              <a:t>: világméretű terjedés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Reprodukciós ráta: R</a:t>
            </a:r>
            <a:r>
              <a:rPr lang="hu-HU" baseline="-25000" dirty="0" smtClean="0"/>
              <a:t>0</a:t>
            </a:r>
            <a:endParaRPr lang="hu-HU" baseline="-25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Mikor lesz endémiából epidémia?</a:t>
            </a:r>
          </a:p>
          <a:p>
            <a:r>
              <a:rPr lang="hu-HU" sz="2800" dirty="0" smtClean="0"/>
              <a:t>Akkor ha a fertőzöttek száma napról-napra, közelítőleg mértani sorozat = exponenciális függvény szerint növekszik:</a:t>
            </a:r>
            <a:endParaRPr lang="hu-HU" sz="28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051720" y="3429000"/>
          <a:ext cx="5487760" cy="2767235"/>
        </p:xfrm>
        <a:graphic>
          <a:graphicData uri="http://schemas.openxmlformats.org/presentationml/2006/ole">
            <p:oleObj spid="_x0000_s30722" name="Equation" r:id="rId3" imgW="2895480" imgH="1460160" progId="Equation.DSMT4">
              <p:embed/>
            </p:oleObj>
          </a:graphicData>
        </a:graphic>
      </p:graphicFrame>
      <p:sp>
        <p:nvSpPr>
          <p:cNvPr id="5" name="Téglalap 4"/>
          <p:cNvSpPr/>
          <p:nvPr/>
        </p:nvSpPr>
        <p:spPr>
          <a:xfrm>
            <a:off x="5292080" y="4437112"/>
            <a:ext cx="216024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Nettó reprodukciós ráta: N</a:t>
            </a:r>
            <a:r>
              <a:rPr lang="hu-HU" baseline="-25000" dirty="0" smtClean="0"/>
              <a:t>0</a:t>
            </a:r>
            <a:endParaRPr lang="hu-HU" baseline="-25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populáció hány százalékát kell átoltani, hogy a járványt megfékezzék?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Malária: x = 99,9%</a:t>
            </a:r>
          </a:p>
          <a:p>
            <a:r>
              <a:rPr lang="hu-HU" sz="2800" dirty="0" smtClean="0"/>
              <a:t>Kanyaró: x = 93,7%</a:t>
            </a:r>
          </a:p>
          <a:p>
            <a:r>
              <a:rPr lang="hu-HU" sz="2800" dirty="0" smtClean="0"/>
              <a:t>Gyermekbénulás: x = 86%</a:t>
            </a:r>
          </a:p>
          <a:p>
            <a:r>
              <a:rPr lang="hu-HU" sz="2800" dirty="0" err="1" smtClean="0"/>
              <a:t>Covid</a:t>
            </a:r>
            <a:r>
              <a:rPr lang="hu-HU" sz="2800" dirty="0" smtClean="0"/>
              <a:t>: ????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627784" y="2636912"/>
          <a:ext cx="4549775" cy="963613"/>
        </p:xfrm>
        <a:graphic>
          <a:graphicData uri="http://schemas.openxmlformats.org/presentationml/2006/ole">
            <p:oleObj spid="_x0000_s31746" name="Equation" r:id="rId3" imgW="24001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egyenletrendszer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Analitikus megoldás nem adható meg, mert a rendszer nem lineáris</a:t>
            </a:r>
          </a:p>
          <a:p>
            <a:r>
              <a:rPr lang="hu-HU" dirty="0" smtClean="0"/>
              <a:t>Numerikus módszert kell választani: „senki nem érdekel” a járványgörbék analitikus alakja, csak a numerikus adatok napról napra</a:t>
            </a:r>
          </a:p>
          <a:p>
            <a:r>
              <a:rPr lang="hu-HU" dirty="0" smtClean="0"/>
              <a:t>A modellben annyi a bizonytalanság, hogy a legegyszerűbb numerikus módszer is tökéletes: </a:t>
            </a:r>
            <a:r>
              <a:rPr lang="hu-HU" dirty="0" smtClean="0">
                <a:solidFill>
                  <a:srgbClr val="FF0000"/>
                </a:solidFill>
              </a:rPr>
              <a:t>Euler-módszer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Euler-módszer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Euler-módszer: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187624" y="2204864"/>
          <a:ext cx="4240213" cy="3252788"/>
        </p:xfrm>
        <a:graphic>
          <a:graphicData uri="http://schemas.openxmlformats.org/presentationml/2006/ole">
            <p:oleObj spid="_x0000_s8194" name="Equation" r:id="rId3" imgW="3276360" imgH="2514600" progId="Equation.DSMT4">
              <p:embed/>
            </p:oleObj>
          </a:graphicData>
        </a:graphic>
      </p:graphicFrame>
      <p:pic>
        <p:nvPicPr>
          <p:cNvPr id="8196" name="Picture 4" descr="File:Forward Euler method illustration.png - Wikimedia Comm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1375" y="2924944"/>
            <a:ext cx="3460612" cy="3785643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1043608" y="5013176"/>
            <a:ext cx="266429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Alkalmazva az SIR modell rendszerére</a:t>
            </a:r>
            <a:endParaRPr lang="hu-HU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ph idx="1"/>
          </p:nvPr>
        </p:nvGraphicFramePr>
        <p:xfrm>
          <a:off x="1547664" y="1844824"/>
          <a:ext cx="6197422" cy="3672408"/>
        </p:xfrm>
        <a:graphic>
          <a:graphicData uri="http://schemas.openxmlformats.org/presentationml/2006/ole">
            <p:oleObj spid="_x0000_s25602" name="Equation" r:id="rId3" imgW="3429000" imgH="2031840" progId="Equation.DSMT4">
              <p:embed/>
            </p:oleObj>
          </a:graphicData>
        </a:graphic>
      </p:graphicFrame>
      <p:sp>
        <p:nvSpPr>
          <p:cNvPr id="5" name="Téglalap 4"/>
          <p:cNvSpPr/>
          <p:nvPr/>
        </p:nvSpPr>
        <p:spPr>
          <a:xfrm>
            <a:off x="1403648" y="1772816"/>
            <a:ext cx="6408712" cy="3960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numerikus számítások eredménye;</a:t>
            </a:r>
            <a:br>
              <a:rPr lang="hu-HU" sz="3200" dirty="0" smtClean="0"/>
            </a:br>
            <a:r>
              <a:rPr lang="hu-HU" sz="3200" dirty="0" smtClean="0"/>
              <a:t>Változó fertőződési ráta esetén</a:t>
            </a:r>
            <a:endParaRPr lang="hu-HU" sz="3200" dirty="0"/>
          </a:p>
        </p:txBody>
      </p:sp>
      <p:pic>
        <p:nvPicPr>
          <p:cNvPr id="8" name="Tartalom helye 7" descr="sir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3456384" cy="2592288"/>
          </a:xfrm>
        </p:spPr>
      </p:pic>
      <p:pic>
        <p:nvPicPr>
          <p:cNvPr id="9" name="Kép 8" descr="sir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468810"/>
            <a:ext cx="3456384" cy="2592288"/>
          </a:xfrm>
          <a:prstGeom prst="rect">
            <a:avLst/>
          </a:prstGeom>
        </p:spPr>
      </p:pic>
      <p:pic>
        <p:nvPicPr>
          <p:cNvPr id="10" name="Kép 9" descr="sir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077072"/>
            <a:ext cx="3531096" cy="2648322"/>
          </a:xfrm>
          <a:prstGeom prst="rect">
            <a:avLst/>
          </a:prstGeom>
        </p:spPr>
      </p:pic>
      <p:pic>
        <p:nvPicPr>
          <p:cNvPr id="11" name="Kép 10" descr="sir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077072"/>
            <a:ext cx="3528392" cy="264629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numerikus számítások eredménye;</a:t>
            </a:r>
            <a:br>
              <a:rPr lang="hu-HU" sz="3200" dirty="0" smtClean="0"/>
            </a:br>
            <a:r>
              <a:rPr lang="hu-HU" sz="3200" dirty="0" smtClean="0"/>
              <a:t>Változó kezdeti feltétel esetén</a:t>
            </a:r>
            <a:endParaRPr lang="hu-HU" sz="3200" dirty="0"/>
          </a:p>
        </p:txBody>
      </p:sp>
      <p:pic>
        <p:nvPicPr>
          <p:cNvPr id="12" name="Kép 11" descr="sir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3528392" cy="2646294"/>
          </a:xfrm>
          <a:prstGeom prst="rect">
            <a:avLst/>
          </a:prstGeom>
        </p:spPr>
      </p:pic>
      <p:pic>
        <p:nvPicPr>
          <p:cNvPr id="13" name="Kép 12" descr="sir0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1" y="1340768"/>
            <a:ext cx="3552394" cy="2664296"/>
          </a:xfrm>
          <a:prstGeom prst="rect">
            <a:avLst/>
          </a:prstGeom>
        </p:spPr>
      </p:pic>
      <p:pic>
        <p:nvPicPr>
          <p:cNvPr id="14" name="Kép 13" descr="sir0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933056"/>
            <a:ext cx="3456384" cy="2592288"/>
          </a:xfrm>
          <a:prstGeom prst="rect">
            <a:avLst/>
          </a:prstGeom>
        </p:spPr>
      </p:pic>
      <p:pic>
        <p:nvPicPr>
          <p:cNvPr id="15" name="Kép 14" descr="sir0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1" y="3861048"/>
            <a:ext cx="3600400" cy="27003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SIR modell változatai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SIRS:</a:t>
            </a:r>
            <a:r>
              <a:rPr lang="hu-HU" dirty="0" smtClean="0"/>
              <a:t> feltételezzük hogy felgyógyulás után az egyed nem rendelkezik végleges immunitással, hanem képes </a:t>
            </a:r>
            <a:r>
              <a:rPr lang="hu-HU" dirty="0" smtClean="0">
                <a:solidFill>
                  <a:srgbClr val="FF0000"/>
                </a:solidFill>
              </a:rPr>
              <a:t>újra megfertőződni</a:t>
            </a:r>
            <a:r>
              <a:rPr lang="hu-HU" dirty="0" smtClean="0"/>
              <a:t>, melynek valószínűsége: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SIRD</a:t>
            </a:r>
            <a:r>
              <a:rPr lang="hu-HU" dirty="0" smtClean="0"/>
              <a:t>: a modell figyelembe veszi a </a:t>
            </a:r>
            <a:r>
              <a:rPr lang="hu-HU" dirty="0" smtClean="0">
                <a:solidFill>
                  <a:srgbClr val="FF0000"/>
                </a:solidFill>
              </a:rPr>
              <a:t>demográfiai hatást</a:t>
            </a:r>
            <a:r>
              <a:rPr lang="hu-HU" dirty="0" smtClean="0"/>
              <a:t>, a születési és halálozási ráta (mortalitás) rendre:  </a:t>
            </a:r>
          </a:p>
          <a:p>
            <a:r>
              <a:rPr lang="hu-HU" dirty="0" smtClean="0"/>
              <a:t>Stb. Még számos változata létezik az SIR modellnek!!!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8244408" y="2996951"/>
          <a:ext cx="360040" cy="523695"/>
        </p:xfrm>
        <a:graphic>
          <a:graphicData uri="http://schemas.openxmlformats.org/presentationml/2006/ole">
            <p:oleObj spid="_x0000_s26626" name="Equation" r:id="rId3" imgW="139680" imgH="203040" progId="Equation.DSMT4">
              <p:embed/>
            </p:oleObj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6012160" y="4581128"/>
          <a:ext cx="720080" cy="428156"/>
        </p:xfrm>
        <a:graphic>
          <a:graphicData uri="http://schemas.openxmlformats.org/presentationml/2006/ole">
            <p:oleObj spid="_x0000_s26628" name="Equation" r:id="rId4" imgW="46980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SIR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Ez a legegyszerűbb modell.</a:t>
            </a:r>
          </a:p>
          <a:p>
            <a:r>
              <a:rPr lang="hu-HU" dirty="0" smtClean="0"/>
              <a:t>A betűszó értelmezése:</a:t>
            </a:r>
          </a:p>
          <a:p>
            <a:pPr>
              <a:buNone/>
            </a:pPr>
            <a:r>
              <a:rPr lang="hu-HU" dirty="0" smtClean="0"/>
              <a:t>S: „</a:t>
            </a:r>
            <a:r>
              <a:rPr lang="hu-HU" dirty="0" err="1" smtClean="0"/>
              <a:t>susceptibles</a:t>
            </a:r>
            <a:r>
              <a:rPr lang="hu-HU" dirty="0" smtClean="0"/>
              <a:t>” = fogékonyak</a:t>
            </a:r>
          </a:p>
          <a:p>
            <a:pPr>
              <a:buNone/>
            </a:pPr>
            <a:r>
              <a:rPr lang="hu-HU" dirty="0" smtClean="0"/>
              <a:t>I:        „</a:t>
            </a:r>
            <a:r>
              <a:rPr lang="hu-HU" dirty="0" err="1" smtClean="0"/>
              <a:t>infected</a:t>
            </a:r>
            <a:r>
              <a:rPr lang="hu-HU" dirty="0" smtClean="0"/>
              <a:t>” = fertőzöttek</a:t>
            </a:r>
          </a:p>
          <a:p>
            <a:pPr>
              <a:buNone/>
            </a:pPr>
            <a:r>
              <a:rPr lang="hu-HU" dirty="0" smtClean="0"/>
              <a:t>R:   „</a:t>
            </a:r>
            <a:r>
              <a:rPr lang="hu-HU" dirty="0" err="1" smtClean="0"/>
              <a:t>recovered</a:t>
            </a:r>
            <a:r>
              <a:rPr lang="hu-HU" dirty="0" smtClean="0"/>
              <a:t>” = felgyógyultak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Feladat:</a:t>
            </a:r>
          </a:p>
          <a:p>
            <a:pPr>
              <a:buNone/>
            </a:pPr>
            <a:r>
              <a:rPr lang="hu-HU" dirty="0" smtClean="0"/>
              <a:t>Keressük az S(t); I(t); R(t) függvényeket minden t időpontban!!!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SIRS modell 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835696" y="2780928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05172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s(t)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4283968" y="2780928"/>
            <a:ext cx="100811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6876256" y="2780928"/>
            <a:ext cx="1008112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499992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i(t)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9228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r(t)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4" idx="6"/>
            <a:endCxn id="6" idx="2"/>
          </p:cNvCxnSpPr>
          <p:nvPr/>
        </p:nvCxnSpPr>
        <p:spPr>
          <a:xfrm>
            <a:off x="2843808" y="3284984"/>
            <a:ext cx="144016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endCxn id="7" idx="2"/>
          </p:cNvCxnSpPr>
          <p:nvPr/>
        </p:nvCxnSpPr>
        <p:spPr>
          <a:xfrm>
            <a:off x="5292080" y="3284984"/>
            <a:ext cx="158417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um 18"/>
          <p:cNvGraphicFramePr>
            <a:graphicFrameLocks noChangeAspect="1"/>
          </p:cNvGraphicFramePr>
          <p:nvPr/>
        </p:nvGraphicFramePr>
        <p:xfrm>
          <a:off x="3059832" y="2924944"/>
          <a:ext cx="927100" cy="304800"/>
        </p:xfrm>
        <a:graphic>
          <a:graphicData uri="http://schemas.openxmlformats.org/presentationml/2006/ole">
            <p:oleObj spid="_x0000_s28674" name="Equation" r:id="rId3" imgW="927000" imgH="304560" progId="Equation.DSMT4">
              <p:embed/>
            </p:oleObj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/>
        </p:nvGraphicFramePr>
        <p:xfrm>
          <a:off x="5815013" y="2924944"/>
          <a:ext cx="457200" cy="303262"/>
        </p:xfrm>
        <a:graphic>
          <a:graphicData uri="http://schemas.openxmlformats.org/presentationml/2006/ole">
            <p:oleObj spid="_x0000_s28675" name="Equation" r:id="rId4" imgW="457200" imgH="304560" progId="Equation.DSMT4">
              <p:embed/>
            </p:oleObj>
          </a:graphicData>
        </a:graphic>
      </p:graphicFrame>
      <p:cxnSp>
        <p:nvCxnSpPr>
          <p:cNvPr id="22" name="Egyenes összekötő 21"/>
          <p:cNvCxnSpPr>
            <a:stCxn id="7" idx="0"/>
          </p:cNvCxnSpPr>
          <p:nvPr/>
        </p:nvCxnSpPr>
        <p:spPr>
          <a:xfrm flipV="1">
            <a:off x="7380312" y="2348880"/>
            <a:ext cx="0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H="1">
            <a:off x="2339752" y="2348880"/>
            <a:ext cx="50405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endCxn id="4" idx="0"/>
          </p:cNvCxnSpPr>
          <p:nvPr/>
        </p:nvCxnSpPr>
        <p:spPr>
          <a:xfrm>
            <a:off x="2339752" y="2348880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ktum 28"/>
          <p:cNvGraphicFramePr>
            <a:graphicFrameLocks noChangeAspect="1"/>
          </p:cNvGraphicFramePr>
          <p:nvPr/>
        </p:nvGraphicFramePr>
        <p:xfrm>
          <a:off x="4499992" y="1988840"/>
          <a:ext cx="457200" cy="303262"/>
        </p:xfrm>
        <a:graphic>
          <a:graphicData uri="http://schemas.openxmlformats.org/presentationml/2006/ole">
            <p:oleObj spid="_x0000_s28676" name="Equation" r:id="rId5" imgW="457200" imgH="30456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635896" y="3933056"/>
          <a:ext cx="2520280" cy="2501041"/>
        </p:xfrm>
        <a:graphic>
          <a:graphicData uri="http://schemas.openxmlformats.org/presentationml/2006/ole">
            <p:oleObj spid="_x0000_s28678" name="Equation" r:id="rId6" imgW="1663560" imgH="1650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SIRD modell 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835696" y="2780928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05172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s(t)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4283968" y="2780928"/>
            <a:ext cx="100811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6876256" y="2780928"/>
            <a:ext cx="1008112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499992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i(t)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9228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r(t)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4" idx="6"/>
            <a:endCxn id="6" idx="2"/>
          </p:cNvCxnSpPr>
          <p:nvPr/>
        </p:nvCxnSpPr>
        <p:spPr>
          <a:xfrm>
            <a:off x="2843808" y="3284984"/>
            <a:ext cx="144016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endCxn id="7" idx="2"/>
          </p:cNvCxnSpPr>
          <p:nvPr/>
        </p:nvCxnSpPr>
        <p:spPr>
          <a:xfrm>
            <a:off x="5292080" y="3284984"/>
            <a:ext cx="158417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um 18"/>
          <p:cNvGraphicFramePr>
            <a:graphicFrameLocks noChangeAspect="1"/>
          </p:cNvGraphicFramePr>
          <p:nvPr/>
        </p:nvGraphicFramePr>
        <p:xfrm>
          <a:off x="3059832" y="2924944"/>
          <a:ext cx="927100" cy="304800"/>
        </p:xfrm>
        <a:graphic>
          <a:graphicData uri="http://schemas.openxmlformats.org/presentationml/2006/ole">
            <p:oleObj spid="_x0000_s29698" name="Equation" r:id="rId3" imgW="927000" imgH="304560" progId="Equation.DSMT4">
              <p:embed/>
            </p:oleObj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/>
        </p:nvGraphicFramePr>
        <p:xfrm>
          <a:off x="5815013" y="2924944"/>
          <a:ext cx="457200" cy="303262"/>
        </p:xfrm>
        <a:graphic>
          <a:graphicData uri="http://schemas.openxmlformats.org/presentationml/2006/ole">
            <p:oleObj spid="_x0000_s29699" name="Equation" r:id="rId4" imgW="457200" imgH="304560" progId="Equation.DSMT4">
              <p:embed/>
            </p:oleObj>
          </a:graphicData>
        </a:graphic>
      </p:graphicFrame>
      <p:cxnSp>
        <p:nvCxnSpPr>
          <p:cNvPr id="28" name="Egyenes összekötő nyíllal 27"/>
          <p:cNvCxnSpPr/>
          <p:nvPr/>
        </p:nvCxnSpPr>
        <p:spPr>
          <a:xfrm>
            <a:off x="1187624" y="3284984"/>
            <a:ext cx="64807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ktum 28"/>
          <p:cNvGraphicFramePr>
            <a:graphicFrameLocks noChangeAspect="1"/>
          </p:cNvGraphicFramePr>
          <p:nvPr/>
        </p:nvGraphicFramePr>
        <p:xfrm>
          <a:off x="1385888" y="2936875"/>
          <a:ext cx="203200" cy="279400"/>
        </p:xfrm>
        <a:graphic>
          <a:graphicData uri="http://schemas.openxmlformats.org/presentationml/2006/ole">
            <p:oleObj spid="_x0000_s29700" name="Equation" r:id="rId5" imgW="203040" imgH="27936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348038" y="4005263"/>
          <a:ext cx="3098800" cy="2500312"/>
        </p:xfrm>
        <a:graphic>
          <a:graphicData uri="http://schemas.openxmlformats.org/presentationml/2006/ole">
            <p:oleObj spid="_x0000_s29701" name="Equation" r:id="rId6" imgW="2044440" imgH="1650960" progId="Equation.DSMT4">
              <p:embed/>
            </p:oleObj>
          </a:graphicData>
        </a:graphic>
      </p:graphicFrame>
      <p:cxnSp>
        <p:nvCxnSpPr>
          <p:cNvPr id="23" name="Egyenes összekötő nyíllal 22"/>
          <p:cNvCxnSpPr/>
          <p:nvPr/>
        </p:nvCxnSpPr>
        <p:spPr>
          <a:xfrm flipV="1">
            <a:off x="2339752" y="1988840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4788024" y="1988840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V="1">
            <a:off x="7380312" y="1988840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ktum 29"/>
          <p:cNvGraphicFramePr>
            <a:graphicFrameLocks noChangeAspect="1"/>
          </p:cNvGraphicFramePr>
          <p:nvPr/>
        </p:nvGraphicFramePr>
        <p:xfrm>
          <a:off x="2411760" y="2204864"/>
          <a:ext cx="558800" cy="304800"/>
        </p:xfrm>
        <a:graphic>
          <a:graphicData uri="http://schemas.openxmlformats.org/presentationml/2006/ole">
            <p:oleObj spid="_x0000_s29702" name="Equation" r:id="rId7" imgW="558720" imgH="304560" progId="Equation.DSMT4">
              <p:embed/>
            </p:oleObj>
          </a:graphicData>
        </a:graphic>
      </p:graphicFrame>
      <p:graphicFrame>
        <p:nvGraphicFramePr>
          <p:cNvPr id="31" name="Objektum 30"/>
          <p:cNvGraphicFramePr>
            <a:graphicFrameLocks noChangeAspect="1"/>
          </p:cNvGraphicFramePr>
          <p:nvPr/>
        </p:nvGraphicFramePr>
        <p:xfrm>
          <a:off x="4872038" y="2205038"/>
          <a:ext cx="533400" cy="304800"/>
        </p:xfrm>
        <a:graphic>
          <a:graphicData uri="http://schemas.openxmlformats.org/presentationml/2006/ole">
            <p:oleObj spid="_x0000_s29703" name="Equation" r:id="rId8" imgW="533160" imgH="304560" progId="Equation.DSMT4">
              <p:embed/>
            </p:oleObj>
          </a:graphicData>
        </a:graphic>
      </p:graphicFrame>
      <p:graphicFrame>
        <p:nvGraphicFramePr>
          <p:cNvPr id="32" name="Objektum 31"/>
          <p:cNvGraphicFramePr>
            <a:graphicFrameLocks noChangeAspect="1"/>
          </p:cNvGraphicFramePr>
          <p:nvPr/>
        </p:nvGraphicFramePr>
        <p:xfrm>
          <a:off x="7452320" y="2204864"/>
          <a:ext cx="558800" cy="304800"/>
        </p:xfrm>
        <a:graphic>
          <a:graphicData uri="http://schemas.openxmlformats.org/presentationml/2006/ole">
            <p:oleObj spid="_x0000_s29704" name="Equation" r:id="rId9" imgW="55872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Folytatás…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15 perc ennyire (sem) volt elég…</a:t>
            </a:r>
          </a:p>
          <a:p>
            <a:r>
              <a:rPr lang="hu-HU" dirty="0" smtClean="0"/>
              <a:t>A további részletekért javasolt a szakirodalom tanulmányozása!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S, I és R függvények kapcsolata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N a populáció elemszáma. Ekkor minden t időpontban teljesül, hogy: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Idő szerinti deriváltat képezve adódik, hogy: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915816" y="2780928"/>
          <a:ext cx="3969441" cy="648072"/>
        </p:xfrm>
        <a:graphic>
          <a:graphicData uri="http://schemas.openxmlformats.org/presentationml/2006/ole">
            <p:oleObj spid="_x0000_s1026" name="Equation" r:id="rId3" imgW="1866600" imgH="304560" progId="Equation.DSMT4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3348038" y="4725988"/>
          <a:ext cx="3105150" cy="1079500"/>
        </p:xfrm>
        <a:graphic>
          <a:graphicData uri="http://schemas.openxmlformats.org/presentationml/2006/ole">
            <p:oleObj spid="_x0000_s1027" name="Equation" r:id="rId4" imgW="1460160" imgH="507960" progId="Equation.DSMT4">
              <p:embed/>
            </p:oleObj>
          </a:graphicData>
        </a:graphic>
      </p:graphicFrame>
      <p:sp>
        <p:nvSpPr>
          <p:cNvPr id="6" name="Téglalap 5"/>
          <p:cNvSpPr/>
          <p:nvPr/>
        </p:nvSpPr>
        <p:spPr>
          <a:xfrm>
            <a:off x="3131840" y="4653136"/>
            <a:ext cx="3600400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Relatív mennyiségek bevezetése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Szokásos módon az egyenleteket az alábbi relatív mennyiségekre írjuk fel: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Ezen mennyiségek jelentése: </a:t>
            </a:r>
          </a:p>
          <a:p>
            <a:pPr>
              <a:buNone/>
            </a:pPr>
            <a:r>
              <a:rPr lang="hu-HU" dirty="0" smtClean="0"/>
              <a:t>   a fogékonyak, fertőzöttek és felgyógyultak teljes népességhez viszonyított aránya.</a:t>
            </a:r>
            <a:endParaRPr lang="hu-H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63688" y="2636912"/>
          <a:ext cx="6480522" cy="1050418"/>
        </p:xfrm>
        <a:graphic>
          <a:graphicData uri="http://schemas.openxmlformats.org/presentationml/2006/ole">
            <p:oleObj spid="_x0000_s2050" name="Equation" r:id="rId3" imgW="328896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Átmenet a csoportok között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1. S </a:t>
            </a:r>
            <a:r>
              <a:rPr lang="hu-HU" dirty="0" smtClean="0">
                <a:sym typeface="Wingdings" pitchFamily="2" charset="2"/>
              </a:rPr>
              <a:t> I (fogékonyból fertőzött)</a:t>
            </a:r>
          </a:p>
          <a:p>
            <a:r>
              <a:rPr lang="hu-HU" dirty="0" smtClean="0">
                <a:sym typeface="Wingdings" pitchFamily="2" charset="2"/>
              </a:rPr>
              <a:t>Két jellemző adat befolyásolja: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   </a:t>
            </a:r>
            <a:r>
              <a:rPr lang="hu-HU" sz="2000" dirty="0" smtClean="0">
                <a:sym typeface="Wingdings" pitchFamily="2" charset="2"/>
              </a:rPr>
              <a:t>a) egy egyed átlagosan hány másik egyeddel találkozik naponta (másképpen fogalmazva, mi a valószínűsége hogy egy egyed találkozik egy másik egyeddel egy adott napon): </a:t>
            </a:r>
            <a:endParaRPr lang="hu-HU" sz="2000" i="1" dirty="0" smtClean="0">
              <a:sym typeface="Wingdings" pitchFamily="2" charset="2"/>
            </a:endParaRPr>
          </a:p>
          <a:p>
            <a:pPr>
              <a:buNone/>
            </a:pPr>
            <a:r>
              <a:rPr lang="hu-HU" sz="2000" i="1" dirty="0" smtClean="0">
                <a:sym typeface="Wingdings" pitchFamily="2" charset="2"/>
              </a:rPr>
              <a:t>     </a:t>
            </a:r>
            <a:r>
              <a:rPr lang="hu-HU" sz="2000" dirty="0" smtClean="0">
                <a:sym typeface="Wingdings" pitchFamily="2" charset="2"/>
              </a:rPr>
              <a:t>b) annak valószínűsége, hogy a találkozásnak az a következménye,  hogy a másik egyed megfertőződik: </a:t>
            </a:r>
          </a:p>
          <a:p>
            <a:pPr>
              <a:buNone/>
            </a:pPr>
            <a:r>
              <a:rPr lang="hu-HU" sz="2000" dirty="0" smtClean="0"/>
              <a:t>Az átmenet a két paraméter szorzatával jellemezhető: </a:t>
            </a:r>
          </a:p>
          <a:p>
            <a:pPr>
              <a:buNone/>
            </a:pPr>
            <a:r>
              <a:rPr lang="hu-HU" dirty="0" smtClean="0"/>
              <a:t>II. I </a:t>
            </a:r>
            <a:r>
              <a:rPr lang="hu-HU" dirty="0" smtClean="0">
                <a:sym typeface="Wingdings" pitchFamily="2" charset="2"/>
              </a:rPr>
              <a:t> R (fertőzöttből felgyógyult)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   </a:t>
            </a:r>
            <a:r>
              <a:rPr lang="hu-HU" sz="2000" dirty="0" smtClean="0">
                <a:sym typeface="Wingdings" pitchFamily="2" charset="2"/>
              </a:rPr>
              <a:t>Feltesszük, hogy a populáció minden egyede ugyanazzal a valószínűséggel gyógyul fel a betegségből.</a:t>
            </a:r>
            <a:endParaRPr lang="hu-HU" sz="2000" dirty="0" smtClean="0"/>
          </a:p>
          <a:p>
            <a:pPr>
              <a:buNone/>
            </a:pPr>
            <a:endParaRPr lang="hu-HU" sz="20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7236296" y="4437112"/>
          <a:ext cx="1296144" cy="432048"/>
        </p:xfrm>
        <a:graphic>
          <a:graphicData uri="http://schemas.openxmlformats.org/presentationml/2006/ole">
            <p:oleObj spid="_x0000_s3074" name="Equation" r:id="rId3" imgW="723600" imgH="241200" progId="Equation.DSMT4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6804248" y="3429000"/>
          <a:ext cx="317500" cy="295275"/>
        </p:xfrm>
        <a:graphic>
          <a:graphicData uri="http://schemas.openxmlformats.org/presentationml/2006/ole">
            <p:oleObj spid="_x0000_s3075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5580112" y="4077072"/>
          <a:ext cx="249237" cy="431800"/>
        </p:xfrm>
        <a:graphic>
          <a:graphicData uri="http://schemas.openxmlformats.org/presentationml/2006/ole">
            <p:oleObj spid="_x0000_s3076" name="Equation" r:id="rId5" imgW="139680" imgH="241200" progId="Equation.DSMT4">
              <p:embed/>
            </p:oleObj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/>
        </p:nvGraphicFramePr>
        <p:xfrm>
          <a:off x="7812360" y="5589240"/>
          <a:ext cx="288032" cy="384042"/>
        </p:xfrm>
        <a:graphic>
          <a:graphicData uri="http://schemas.openxmlformats.org/presentationml/2006/ole">
            <p:oleObj spid="_x0000_s3077" name="Equation" r:id="rId6" imgW="1522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pandémia</a:t>
            </a:r>
            <a:r>
              <a:rPr lang="hu-HU" dirty="0" smtClean="0"/>
              <a:t> dinamikája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5077544"/>
          </a:xfrm>
        </p:spPr>
        <p:txBody>
          <a:bodyPr>
            <a:normAutofit/>
          </a:bodyPr>
          <a:lstStyle/>
          <a:p>
            <a:r>
              <a:rPr lang="hu-HU" dirty="0" smtClean="0"/>
              <a:t>Az SIR modell az alábbi egyszerű folyamatábrával szimbolizálható: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000" dirty="0" smtClean="0"/>
              <a:t>Idealizáló feltevések a legegyszerűbb SIR modellben:</a:t>
            </a:r>
          </a:p>
          <a:p>
            <a:pPr>
              <a:buNone/>
            </a:pPr>
            <a:r>
              <a:rPr lang="hu-HU" sz="2000" dirty="0" smtClean="0"/>
              <a:t>   a) </a:t>
            </a:r>
            <a:r>
              <a:rPr lang="hu-HU" sz="2000" dirty="0" err="1" smtClean="0"/>
              <a:t>a</a:t>
            </a:r>
            <a:r>
              <a:rPr lang="hu-HU" sz="2000" dirty="0" smtClean="0"/>
              <a:t> fertőződés arányos a fogékonyak és a fertőzöttek számával,  az alfa és béta állandó minden egyed számára ugyanaz</a:t>
            </a:r>
          </a:p>
          <a:p>
            <a:pPr>
              <a:buNone/>
            </a:pPr>
            <a:r>
              <a:rPr lang="hu-HU" sz="2000" dirty="0" smtClean="0"/>
              <a:t>   b) a felépülés életfogytig tartó immunitással jár, minden egyed azonos valószínűséggel épül fel, és a gyógyulás mértéke arányos a fertőzöttek számával</a:t>
            </a:r>
            <a:endParaRPr lang="hu-HU" sz="2000" dirty="0"/>
          </a:p>
        </p:txBody>
      </p:sp>
      <p:sp>
        <p:nvSpPr>
          <p:cNvPr id="4" name="Ellipszis 3"/>
          <p:cNvSpPr/>
          <p:nvPr/>
        </p:nvSpPr>
        <p:spPr>
          <a:xfrm>
            <a:off x="1835696" y="2780928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05172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s(t)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4283968" y="2780928"/>
            <a:ext cx="100811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6876256" y="2780928"/>
            <a:ext cx="1008112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499992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i(t)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92280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r(t)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4" idx="6"/>
            <a:endCxn id="6" idx="2"/>
          </p:cNvCxnSpPr>
          <p:nvPr/>
        </p:nvCxnSpPr>
        <p:spPr>
          <a:xfrm>
            <a:off x="2843808" y="3284984"/>
            <a:ext cx="144016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endCxn id="7" idx="2"/>
          </p:cNvCxnSpPr>
          <p:nvPr/>
        </p:nvCxnSpPr>
        <p:spPr>
          <a:xfrm>
            <a:off x="5292080" y="3284984"/>
            <a:ext cx="158417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um 18"/>
          <p:cNvGraphicFramePr>
            <a:graphicFrameLocks noChangeAspect="1"/>
          </p:cNvGraphicFramePr>
          <p:nvPr/>
        </p:nvGraphicFramePr>
        <p:xfrm>
          <a:off x="3059832" y="2924944"/>
          <a:ext cx="927100" cy="304800"/>
        </p:xfrm>
        <a:graphic>
          <a:graphicData uri="http://schemas.openxmlformats.org/presentationml/2006/ole">
            <p:oleObj spid="_x0000_s10241" name="Equation" r:id="rId3" imgW="927000" imgH="304560" progId="Equation.DSMT4">
              <p:embed/>
            </p:oleObj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/>
        </p:nvGraphicFramePr>
        <p:xfrm>
          <a:off x="5815013" y="2924175"/>
          <a:ext cx="457200" cy="304800"/>
        </p:xfrm>
        <a:graphic>
          <a:graphicData uri="http://schemas.openxmlformats.org/presentationml/2006/ole">
            <p:oleObj spid="_x0000_s10242" name="Equation" r:id="rId4" imgW="45720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pandémia</a:t>
            </a:r>
            <a:r>
              <a:rPr lang="hu-HU" dirty="0" smtClean="0"/>
              <a:t> matematikai 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előző feltevések az alábbi nemlineáris differenciálegyenlet rendszerre vezetnek: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4918075" y="2636838"/>
          <a:ext cx="3484563" cy="3840162"/>
        </p:xfrm>
        <a:graphic>
          <a:graphicData uri="http://schemas.openxmlformats.org/presentationml/2006/ole">
            <p:oleObj spid="_x0000_s4098" name="Equation" r:id="rId3" imgW="1498320" imgH="1650960" progId="Equation.DSMT4">
              <p:embed/>
            </p:oleObj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195736" y="41490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SIR modell:</a:t>
            </a:r>
            <a:endParaRPr lang="hu-HU" sz="3600" dirty="0"/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2339752" y="5013176"/>
          <a:ext cx="2232025" cy="827087"/>
        </p:xfrm>
        <a:graphic>
          <a:graphicData uri="http://schemas.openxmlformats.org/presentationml/2006/ole">
            <p:oleObj spid="_x0000_s4099" name="Equation" r:id="rId4" imgW="137160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Transzformálva az érintett populációk elemszámára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rendszer ekvivalens alakja:</a:t>
            </a:r>
            <a:endParaRPr lang="hu-H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5588" y="2492375"/>
          <a:ext cx="7219950" cy="2870200"/>
        </p:xfrm>
        <a:graphic>
          <a:graphicData uri="http://schemas.openxmlformats.org/presentationml/2006/ole">
            <p:oleObj spid="_x0000_s5122" name="Equation" r:id="rId3" imgW="4152600" imgH="1650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legegyszerűbb alak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Bevezetve az egyszerűsítő jelölést, kapjuk a rendszer számunkra fontos legegyszerűbb alakját:</a:t>
            </a:r>
            <a:endParaRPr lang="hu-H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98738" y="3141663"/>
          <a:ext cx="4094162" cy="2955925"/>
        </p:xfrm>
        <a:graphic>
          <a:graphicData uri="http://schemas.openxmlformats.org/presentationml/2006/ole">
            <p:oleObj spid="_x0000_s6146" name="Equation" r:id="rId3" imgW="2286000" imgH="165096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624</Words>
  <Application>Microsoft Office PowerPoint</Application>
  <PresentationFormat>Diavetítés a képernyőre (4:3 oldalarány)</PresentationFormat>
  <Paragraphs>102</Paragraphs>
  <Slides>22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22</vt:i4>
      </vt:variant>
    </vt:vector>
  </HeadingPairs>
  <TitlesOfParts>
    <vt:vector size="25" baseType="lpstr">
      <vt:lpstr>Napforduló</vt:lpstr>
      <vt:lpstr>Equation</vt:lpstr>
      <vt:lpstr>MathType 6.0 Equation</vt:lpstr>
      <vt:lpstr>A pandémai  matematikai modellezése</vt:lpstr>
      <vt:lpstr>Az SIR modell</vt:lpstr>
      <vt:lpstr>Az S, I és R függvények kapcsolata</vt:lpstr>
      <vt:lpstr>Relatív mennyiségek bevezetése</vt:lpstr>
      <vt:lpstr>Átmenet a csoportok között</vt:lpstr>
      <vt:lpstr>A pandémia dinamikája</vt:lpstr>
      <vt:lpstr>A pandémia matematikai modellje</vt:lpstr>
      <vt:lpstr>Transzformálva az érintett populációk elemszámára</vt:lpstr>
      <vt:lpstr>A legegyszerűbb alak</vt:lpstr>
      <vt:lpstr>Kezdeti feltételek</vt:lpstr>
      <vt:lpstr>Pandémia???</vt:lpstr>
      <vt:lpstr>Reprodukciós ráta: R0</vt:lpstr>
      <vt:lpstr>Nettó reprodukciós ráta: N0</vt:lpstr>
      <vt:lpstr>Az egyenletrendszer megoldása</vt:lpstr>
      <vt:lpstr>Euler-módszer</vt:lpstr>
      <vt:lpstr>Alkalmazva az SIR modell rendszerére</vt:lpstr>
      <vt:lpstr>A numerikus számítások eredménye; Változó fertőződési ráta esetén</vt:lpstr>
      <vt:lpstr>A numerikus számítások eredménye; Változó kezdeti feltétel esetén</vt:lpstr>
      <vt:lpstr>Az SIR modell változatai</vt:lpstr>
      <vt:lpstr>Az SIRS modell </vt:lpstr>
      <vt:lpstr>Az SIRD modell </vt:lpstr>
      <vt:lpstr>Folytatás…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HankaL</dc:creator>
  <cp:lastModifiedBy>HankaL</cp:lastModifiedBy>
  <cp:revision>28</cp:revision>
  <dcterms:created xsi:type="dcterms:W3CDTF">2022-04-23T14:25:34Z</dcterms:created>
  <dcterms:modified xsi:type="dcterms:W3CDTF">2022-04-24T16:56:45Z</dcterms:modified>
</cp:coreProperties>
</file>