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541" r:id="rId3"/>
    <p:sldId id="542" r:id="rId4"/>
    <p:sldId id="558" r:id="rId5"/>
    <p:sldId id="553" r:id="rId6"/>
    <p:sldId id="554" r:id="rId7"/>
    <p:sldId id="549" r:id="rId8"/>
    <p:sldId id="557" r:id="rId9"/>
    <p:sldId id="352" r:id="rId10"/>
    <p:sldId id="405" r:id="rId11"/>
    <p:sldId id="406" r:id="rId12"/>
    <p:sldId id="411" r:id="rId13"/>
    <p:sldId id="552" r:id="rId14"/>
    <p:sldId id="546" r:id="rId15"/>
    <p:sldId id="547" r:id="rId16"/>
    <p:sldId id="548" r:id="rId17"/>
    <p:sldId id="399" r:id="rId18"/>
    <p:sldId id="407" r:id="rId19"/>
    <p:sldId id="268" r:id="rId20"/>
    <p:sldId id="272" r:id="rId2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990000"/>
    <a:srgbClr val="CC0000"/>
    <a:srgbClr val="F1EFE3"/>
    <a:srgbClr val="F3F0E9"/>
    <a:srgbClr val="F2F0E4"/>
    <a:srgbClr val="FFFFFF"/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15" autoAdjust="0"/>
    <p:restoredTop sz="95204" autoAdjust="0"/>
  </p:normalViewPr>
  <p:slideViewPr>
    <p:cSldViewPr snapToGrid="0" snapToObjects="1">
      <p:cViewPr varScale="1">
        <p:scale>
          <a:sx n="65" d="100"/>
          <a:sy n="65" d="100"/>
        </p:scale>
        <p:origin x="53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562767-67B0-45D3-A804-2E437C390FF6}" type="datetimeFigureOut">
              <a:rPr lang="hu-HU" smtClean="0"/>
              <a:t>2022.04.25.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3A051C-DC7E-43F0-88CB-D271DB5A6B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492356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AAE0C2-FC7C-4572-98CB-1EB4AEB0D47F}" type="datetimeFigureOut">
              <a:rPr lang="hu-HU" smtClean="0"/>
              <a:t>2022.04.25.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F6369C-9902-4F10-8173-22B10676EE7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887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91599-1321-4D12-A67C-95D0806E54D2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4244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2460812"/>
            <a:ext cx="9144000" cy="2675964"/>
          </a:xfrm>
        </p:spPr>
        <p:txBody>
          <a:bodyPr/>
          <a:lstStyle>
            <a:lvl1pPr>
              <a:defRPr b="1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0" y="5136776"/>
            <a:ext cx="9144000" cy="1208606"/>
          </a:xfrm>
        </p:spPr>
        <p:txBody>
          <a:bodyPr anchor="ctr"/>
          <a:lstStyle>
            <a:lvl1pPr marL="0" indent="0" algn="ctr">
              <a:buNone/>
              <a:defRPr lang="hu-HU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/>
              <a:t>Alcím mintájának szerkesztése</a:t>
            </a:r>
          </a:p>
        </p:txBody>
      </p:sp>
      <p:sp>
        <p:nvSpPr>
          <p:cNvPr id="7" name="Alcím 2"/>
          <p:cNvSpPr txBox="1">
            <a:spLocks/>
          </p:cNvSpPr>
          <p:nvPr userDrawn="1"/>
        </p:nvSpPr>
        <p:spPr>
          <a:xfrm>
            <a:off x="0" y="6345382"/>
            <a:ext cx="9144000" cy="5126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hu-HU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7460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Hogy is van ez? Tudományos érdekességek világa – 2022.04.25.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2022.04.25.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2022.04.25.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2727" y="0"/>
            <a:ext cx="5911272" cy="1303200"/>
          </a:xfrm>
        </p:spPr>
        <p:txBody>
          <a:bodyPr/>
          <a:lstStyle>
            <a:lvl1pPr>
              <a:defRPr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7" name="Alcím 2"/>
          <p:cNvSpPr txBox="1">
            <a:spLocks/>
          </p:cNvSpPr>
          <p:nvPr userDrawn="1"/>
        </p:nvSpPr>
        <p:spPr>
          <a:xfrm>
            <a:off x="8107200" y="6426000"/>
            <a:ext cx="1036800" cy="43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hu-HU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2AA98C-0F98-43F0-A06B-C2CED1052233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7460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7460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/20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74604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Alcím 2"/>
          <p:cNvSpPr txBox="1">
            <a:spLocks/>
          </p:cNvSpPr>
          <p:nvPr userDrawn="1"/>
        </p:nvSpPr>
        <p:spPr>
          <a:xfrm>
            <a:off x="0" y="6426000"/>
            <a:ext cx="8107200" cy="43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hu-HU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7460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Hogy is van ez? Tudományos érdekességek világa – 2022.04.25.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2022.04.25.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2022.04.25.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2022.04.25.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2022.04.25.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2022.04.25.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2022.04.25.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2022.04.25.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4919B-4047-4DB1-8B39-23A42AEBA556}" type="datetimeFigureOut">
              <a:rPr lang="hu-HU" smtClean="0"/>
              <a:t>2022.04.25.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0ADBC-3396-4FFB-9E58-A6AB70DCADD4}" type="slidenum">
              <a:rPr lang="hu-HU" smtClean="0"/>
              <a:t>‹#›</a:t>
            </a:fld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jpg"/><Relationship Id="rId7" Type="http://schemas.openxmlformats.org/officeDocument/2006/relationships/image" Target="../media/image40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toth.bence@uni-nke.h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4.jpg"/><Relationship Id="rId3" Type="http://schemas.openxmlformats.org/officeDocument/2006/relationships/image" Target="../media/image4.jpg"/><Relationship Id="rId7" Type="http://schemas.openxmlformats.org/officeDocument/2006/relationships/image" Target="../media/image8.jpeg"/><Relationship Id="rId12" Type="http://schemas.openxmlformats.org/officeDocument/2006/relationships/image" Target="../media/image1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jpg"/><Relationship Id="rId4" Type="http://schemas.openxmlformats.org/officeDocument/2006/relationships/image" Target="../media/image5.jpg"/><Relationship Id="rId9" Type="http://schemas.openxmlformats.org/officeDocument/2006/relationships/image" Target="../media/image10.jpg"/><Relationship Id="rId1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Mit ér a vasút háborúban?</a:t>
            </a:r>
            <a:endParaRPr lang="hu-HU" sz="40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Dr. Tóth Bence</a:t>
            </a:r>
          </a:p>
          <a:p>
            <a:r>
              <a:rPr lang="hu-HU" sz="2400" dirty="0"/>
              <a:t>habilitált egyetemi docens</a:t>
            </a:r>
          </a:p>
        </p:txBody>
      </p:sp>
    </p:spTree>
    <p:extLst>
      <p:ext uri="{BB962C8B-B14F-4D97-AF65-F5344CB8AC3E}">
        <p14:creationId xmlns:p14="http://schemas.microsoft.com/office/powerpoint/2010/main" val="631666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Szeged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61" y="1884196"/>
            <a:ext cx="5022751" cy="3803371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67" y="1433853"/>
            <a:ext cx="5257089" cy="3154253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73" b="32868"/>
          <a:stretch/>
        </p:blipFill>
        <p:spPr>
          <a:xfrm>
            <a:off x="1854742" y="2513785"/>
            <a:ext cx="7099537" cy="2691466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506" y="3597382"/>
            <a:ext cx="4394579" cy="260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58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Szeged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042" cy="1578047"/>
          </a:xfrm>
        </p:spPr>
        <p:txBody>
          <a:bodyPr>
            <a:normAutofit/>
          </a:bodyPr>
          <a:lstStyle/>
          <a:p>
            <a:r>
              <a:rPr lang="hu-HU" sz="2600" dirty="0" err="1"/>
              <a:t>Bp</a:t>
            </a:r>
            <a:r>
              <a:rPr lang="hu-HU" sz="2600" dirty="0"/>
              <a:t>-Arad-Temesvár; Szabadka</a:t>
            </a:r>
          </a:p>
          <a:p>
            <a:r>
              <a:rPr lang="hu-HU" sz="2800" dirty="0"/>
              <a:t>1944-ben felrobbantották</a:t>
            </a:r>
          </a:p>
          <a:p>
            <a:endParaRPr lang="hu-HU" sz="28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4" t="10011" r="11679" b="24683"/>
          <a:stretch/>
        </p:blipFill>
        <p:spPr>
          <a:xfrm>
            <a:off x="498142" y="3178247"/>
            <a:ext cx="4558353" cy="2947916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2" y="1685065"/>
            <a:ext cx="4047061" cy="2695865"/>
          </a:xfrm>
          <a:prstGeom prst="rect">
            <a:avLst/>
          </a:prstGeom>
        </p:spPr>
      </p:pic>
      <p:sp>
        <p:nvSpPr>
          <p:cNvPr id="6" name="Tartalom helye 2"/>
          <p:cNvSpPr txBox="1">
            <a:spLocks/>
          </p:cNvSpPr>
          <p:nvPr/>
        </p:nvSpPr>
        <p:spPr>
          <a:xfrm>
            <a:off x="5097437" y="4464523"/>
            <a:ext cx="4402042" cy="1578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800"/>
              <a:t>140-es vonal végpontja</a:t>
            </a:r>
          </a:p>
          <a:p>
            <a:r>
              <a:rPr lang="hu-HU" sz="2800"/>
              <a:t>Fejvégállomás</a:t>
            </a:r>
          </a:p>
          <a:p>
            <a:r>
              <a:rPr lang="hu-HU" sz="2800"/>
              <a:t>Minimális teherforgalom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2348549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Szentes-Csongrád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4073857" cy="4525963"/>
          </a:xfrm>
        </p:spPr>
        <p:txBody>
          <a:bodyPr>
            <a:noAutofit/>
          </a:bodyPr>
          <a:lstStyle/>
          <a:p>
            <a:r>
              <a:rPr lang="hu-HU" sz="2800" dirty="0"/>
              <a:t>1 vágányú</a:t>
            </a:r>
          </a:p>
          <a:p>
            <a:r>
              <a:rPr lang="hu-HU" sz="2800" dirty="0" err="1"/>
              <a:t>villamosítatlan</a:t>
            </a:r>
            <a:endParaRPr lang="hu-HU" sz="2800" dirty="0"/>
          </a:p>
          <a:p>
            <a:r>
              <a:rPr lang="hu-HU" sz="2800" dirty="0"/>
              <a:t>50 km/h</a:t>
            </a:r>
          </a:p>
          <a:p>
            <a:r>
              <a:rPr lang="hu-HU" sz="2800" dirty="0" err="1"/>
              <a:t>kisforgalmú</a:t>
            </a:r>
            <a:r>
              <a:rPr lang="hu-HU" sz="2800" dirty="0"/>
              <a:t> mellékvonal</a:t>
            </a:r>
          </a:p>
          <a:p>
            <a:endParaRPr lang="hu-HU" sz="2800" dirty="0"/>
          </a:p>
          <a:p>
            <a:r>
              <a:rPr lang="hu-HU" sz="2800" dirty="0"/>
              <a:t>DE:</a:t>
            </a:r>
          </a:p>
          <a:p>
            <a:r>
              <a:rPr lang="hu-HU" sz="2800" dirty="0"/>
              <a:t>sík terep</a:t>
            </a:r>
          </a:p>
          <a:p>
            <a:r>
              <a:rPr lang="hu-HU" sz="2800" dirty="0"/>
              <a:t>az ország belsejében</a:t>
            </a:r>
          </a:p>
          <a:p>
            <a:endParaRPr lang="hu-HU" sz="28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9" r="8189"/>
          <a:stretch/>
        </p:blipFill>
        <p:spPr>
          <a:xfrm>
            <a:off x="4719638" y="1320829"/>
            <a:ext cx="4424361" cy="51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30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9" r="8189"/>
          <a:stretch/>
        </p:blipFill>
        <p:spPr>
          <a:xfrm>
            <a:off x="4719638" y="1320829"/>
            <a:ext cx="4424361" cy="5112000"/>
          </a:xfrm>
          <a:prstGeom prst="rect">
            <a:avLst/>
          </a:prstGeom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4073857" cy="4525963"/>
          </a:xfrm>
        </p:spPr>
        <p:txBody>
          <a:bodyPr>
            <a:noAutofit/>
          </a:bodyPr>
          <a:lstStyle/>
          <a:p>
            <a:r>
              <a:rPr lang="hu-HU" sz="2800" dirty="0"/>
              <a:t>1 vágányú</a:t>
            </a:r>
          </a:p>
          <a:p>
            <a:r>
              <a:rPr lang="hu-HU" sz="2800" dirty="0" err="1"/>
              <a:t>villamosítatlan</a:t>
            </a:r>
            <a:endParaRPr lang="hu-HU" sz="2800" dirty="0"/>
          </a:p>
          <a:p>
            <a:r>
              <a:rPr lang="hu-HU" sz="2800" dirty="0"/>
              <a:t>50 km/h</a:t>
            </a:r>
          </a:p>
          <a:p>
            <a:r>
              <a:rPr lang="hu-HU" sz="2800" dirty="0" err="1"/>
              <a:t>kisforgalmú</a:t>
            </a:r>
            <a:r>
              <a:rPr lang="hu-HU" sz="2800" dirty="0"/>
              <a:t> mellékvonal</a:t>
            </a:r>
          </a:p>
          <a:p>
            <a:endParaRPr lang="hu-HU" sz="2800" dirty="0"/>
          </a:p>
          <a:p>
            <a:r>
              <a:rPr lang="hu-HU" sz="2800" dirty="0"/>
              <a:t>DE:</a:t>
            </a:r>
          </a:p>
          <a:p>
            <a:r>
              <a:rPr lang="hu-HU" sz="2800" dirty="0"/>
              <a:t>sík terep</a:t>
            </a:r>
          </a:p>
          <a:p>
            <a:r>
              <a:rPr lang="hu-HU" sz="2800" dirty="0"/>
              <a:t>az ország belsejében</a:t>
            </a:r>
          </a:p>
          <a:p>
            <a:endParaRPr lang="hu-HU" sz="2800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9B1E7851-8096-490B-8D49-30BB0EAE0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334944"/>
            <a:ext cx="9144000" cy="5076137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FB52BEF8-3B94-4740-902E-FBEF724F915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5563" r="-5692"/>
          <a:stretch/>
        </p:blipFill>
        <p:spPr>
          <a:xfrm>
            <a:off x="0" y="1331139"/>
            <a:ext cx="9144000" cy="5076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Szentes-Csongrád</a:t>
            </a:r>
          </a:p>
        </p:txBody>
      </p:sp>
      <p:sp>
        <p:nvSpPr>
          <p:cNvPr id="7" name="Ellipszis 6">
            <a:extLst>
              <a:ext uri="{FF2B5EF4-FFF2-40B4-BE49-F238E27FC236}">
                <a16:creationId xmlns:a16="http://schemas.microsoft.com/office/drawing/2014/main" id="{BEBCE4AD-5BDC-49EA-8EF7-DE2C6110F124}"/>
              </a:ext>
            </a:extLst>
          </p:cNvPr>
          <p:cNvSpPr/>
          <p:nvPr/>
        </p:nvSpPr>
        <p:spPr>
          <a:xfrm>
            <a:off x="5371647" y="4515193"/>
            <a:ext cx="251474" cy="247980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Ellipszis 7">
            <a:extLst>
              <a:ext uri="{FF2B5EF4-FFF2-40B4-BE49-F238E27FC236}">
                <a16:creationId xmlns:a16="http://schemas.microsoft.com/office/drawing/2014/main" id="{943788E3-A6C1-4E8C-BA12-F1573FC8980C}"/>
              </a:ext>
            </a:extLst>
          </p:cNvPr>
          <p:cNvSpPr/>
          <p:nvPr/>
        </p:nvSpPr>
        <p:spPr>
          <a:xfrm>
            <a:off x="5414592" y="3712771"/>
            <a:ext cx="251474" cy="247980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Ellipszis 8">
            <a:extLst>
              <a:ext uri="{FF2B5EF4-FFF2-40B4-BE49-F238E27FC236}">
                <a16:creationId xmlns:a16="http://schemas.microsoft.com/office/drawing/2014/main" id="{A7BB1B3B-9A8A-4B2D-95A4-6E98C644BE78}"/>
              </a:ext>
            </a:extLst>
          </p:cNvPr>
          <p:cNvSpPr/>
          <p:nvPr/>
        </p:nvSpPr>
        <p:spPr>
          <a:xfrm>
            <a:off x="6781817" y="2196015"/>
            <a:ext cx="251474" cy="247980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Ellipszis 9">
            <a:extLst>
              <a:ext uri="{FF2B5EF4-FFF2-40B4-BE49-F238E27FC236}">
                <a16:creationId xmlns:a16="http://schemas.microsoft.com/office/drawing/2014/main" id="{9676B47E-59CE-4F0F-886C-0F0C4470CD04}"/>
              </a:ext>
            </a:extLst>
          </p:cNvPr>
          <p:cNvSpPr/>
          <p:nvPr/>
        </p:nvSpPr>
        <p:spPr>
          <a:xfrm>
            <a:off x="6781817" y="2196015"/>
            <a:ext cx="251474" cy="247980"/>
          </a:xfrm>
          <a:prstGeom prst="ellipse">
            <a:avLst/>
          </a:prstGeom>
          <a:noFill/>
          <a:ln w="7620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6897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2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ép 11">
            <a:extLst>
              <a:ext uri="{FF2B5EF4-FFF2-40B4-BE49-F238E27FC236}">
                <a16:creationId xmlns:a16="http://schemas.microsoft.com/office/drawing/2014/main" id="{23EA484F-8623-4A67-8F45-D89BBB872E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5563" r="-5692"/>
          <a:stretch/>
        </p:blipFill>
        <p:spPr>
          <a:xfrm>
            <a:off x="0" y="1331139"/>
            <a:ext cx="9144000" cy="5076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Dunaföldvár-Solt</a:t>
            </a:r>
          </a:p>
        </p:txBody>
      </p:sp>
      <p:cxnSp>
        <p:nvCxnSpPr>
          <p:cNvPr id="4" name="Egyenes összekötő 3">
            <a:extLst>
              <a:ext uri="{FF2B5EF4-FFF2-40B4-BE49-F238E27FC236}">
                <a16:creationId xmlns:a16="http://schemas.microsoft.com/office/drawing/2014/main" id="{330AB91D-CAD9-4022-9C12-AA38FD498C06}"/>
              </a:ext>
            </a:extLst>
          </p:cNvPr>
          <p:cNvCxnSpPr/>
          <p:nvPr/>
        </p:nvCxnSpPr>
        <p:spPr>
          <a:xfrm flipV="1">
            <a:off x="4018280" y="4508500"/>
            <a:ext cx="154940" cy="22860"/>
          </a:xfrm>
          <a:prstGeom prst="line">
            <a:avLst/>
          </a:prstGeom>
          <a:ln w="508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Kép 8">
            <a:extLst>
              <a:ext uri="{FF2B5EF4-FFF2-40B4-BE49-F238E27FC236}">
                <a16:creationId xmlns:a16="http://schemas.microsoft.com/office/drawing/2014/main" id="{3A0F9470-D6A1-4064-B5D5-00D96D1E65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576" y="1327320"/>
            <a:ext cx="7259856" cy="5094000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0F3C4ADB-8871-4130-8E5D-C48860C1125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466"/>
          <a:stretch/>
        </p:blipFill>
        <p:spPr>
          <a:xfrm>
            <a:off x="0" y="1317488"/>
            <a:ext cx="9172575" cy="5094000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6865DCA9-A1DE-44AA-9A05-2E2CA34EBA6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6179"/>
          <a:stretch/>
        </p:blipFill>
        <p:spPr>
          <a:xfrm>
            <a:off x="-1" y="1331776"/>
            <a:ext cx="9180000" cy="508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3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ép 12">
            <a:extLst>
              <a:ext uri="{FF2B5EF4-FFF2-40B4-BE49-F238E27FC236}">
                <a16:creationId xmlns:a16="http://schemas.microsoft.com/office/drawing/2014/main" id="{B615DE51-B88D-4478-9782-A150C97971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5563" r="-5692"/>
          <a:stretch/>
        </p:blipFill>
        <p:spPr>
          <a:xfrm>
            <a:off x="0" y="1331139"/>
            <a:ext cx="9144000" cy="5076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Dunaújváros-Szalkszentmárton</a:t>
            </a:r>
          </a:p>
        </p:txBody>
      </p:sp>
      <p:cxnSp>
        <p:nvCxnSpPr>
          <p:cNvPr id="4" name="Egyenes összekötő 3">
            <a:extLst>
              <a:ext uri="{FF2B5EF4-FFF2-40B4-BE49-F238E27FC236}">
                <a16:creationId xmlns:a16="http://schemas.microsoft.com/office/drawing/2014/main" id="{CCC12654-3482-4C73-BBE1-A14D2181883D}"/>
              </a:ext>
            </a:extLst>
          </p:cNvPr>
          <p:cNvCxnSpPr>
            <a:cxnSpLocks/>
          </p:cNvCxnSpPr>
          <p:nvPr/>
        </p:nvCxnSpPr>
        <p:spPr>
          <a:xfrm>
            <a:off x="4008120" y="4241800"/>
            <a:ext cx="101600" cy="0"/>
          </a:xfrm>
          <a:prstGeom prst="line">
            <a:avLst/>
          </a:prstGeom>
          <a:ln w="508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Kép 6">
            <a:extLst>
              <a:ext uri="{FF2B5EF4-FFF2-40B4-BE49-F238E27FC236}">
                <a16:creationId xmlns:a16="http://schemas.microsoft.com/office/drawing/2014/main" id="{8269D515-E6D0-4C5A-87B3-D84121883F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" y="1911181"/>
            <a:ext cx="8572500" cy="3333750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2BC220EB-FFED-4681-8F7C-303B219F8C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351" y="1780268"/>
            <a:ext cx="6146223" cy="3976968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0136002B-47EF-43AD-8AE1-6748524CF07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38" t="5895" r="3892" b="5895"/>
          <a:stretch/>
        </p:blipFill>
        <p:spPr>
          <a:xfrm>
            <a:off x="1819914" y="1782450"/>
            <a:ext cx="5504172" cy="3974787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390BA042-1FAA-4DB1-9E45-CB32847969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2572" y="1671967"/>
            <a:ext cx="4841429" cy="3225600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6887A6B9-B6D8-408A-94B9-5FB345DEA1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669200"/>
            <a:ext cx="4300798" cy="3225600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0A3C1CEA-4D7D-44B6-9E6F-7A61219DDC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54426" y="4258300"/>
            <a:ext cx="2196564" cy="173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19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</a:t>
            </a:r>
            <a:r>
              <a:rPr lang="hu-HU" spc="-30" dirty="0">
                <a:latin typeface="Consolas" panose="020B0609020204030204" pitchFamily="49" charset="0"/>
              </a:rPr>
              <a:t>0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/>
          <a:srcRect l="-5563" r="-5692"/>
          <a:stretch/>
        </p:blipFill>
        <p:spPr>
          <a:xfrm>
            <a:off x="0" y="1331139"/>
            <a:ext cx="9144000" cy="5076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0CC3308B-E276-4831-B080-9AA23CE0A6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718" y="2512289"/>
            <a:ext cx="3519948" cy="1944000"/>
          </a:xfrm>
          <a:prstGeom prst="rect">
            <a:avLst/>
          </a:prstGeom>
        </p:spPr>
      </p:pic>
      <p:sp>
        <p:nvSpPr>
          <p:cNvPr id="12" name="Tartalom helye 1">
            <a:extLst>
              <a:ext uri="{FF2B5EF4-FFF2-40B4-BE49-F238E27FC236}">
                <a16:creationId xmlns:a16="http://schemas.microsoft.com/office/drawing/2014/main" id="{81FF0079-65D5-47CB-BD8F-93842C3A2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0619" y="4566050"/>
            <a:ext cx="1853381" cy="1828800"/>
          </a:xfrm>
        </p:spPr>
        <p:txBody>
          <a:bodyPr/>
          <a:lstStyle/>
          <a:p>
            <a:r>
              <a:rPr lang="hu-HU" dirty="0"/>
              <a:t>1929</a:t>
            </a:r>
          </a:p>
          <a:p>
            <a:r>
              <a:rPr lang="hu-HU" dirty="0"/>
              <a:t>2012</a:t>
            </a:r>
          </a:p>
          <a:p>
            <a:r>
              <a:rPr lang="hu-HU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6844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AB40584-E64F-4900-81CF-EBC82B287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Sérülés</a:t>
            </a:r>
          </a:p>
        </p:txBody>
      </p:sp>
      <p:pic>
        <p:nvPicPr>
          <p:cNvPr id="5" name="Kép 4" descr="A képen égbolt, kültéri, követés, szállítás látható&#10;&#10;Automatikusan generált leírás">
            <a:extLst>
              <a:ext uri="{FF2B5EF4-FFF2-40B4-BE49-F238E27FC236}">
                <a16:creationId xmlns:a16="http://schemas.microsoft.com/office/drawing/2014/main" id="{B784C970-F306-4A13-9E99-0CB74C9B9B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" b="17535"/>
          <a:stretch/>
        </p:blipFill>
        <p:spPr>
          <a:xfrm>
            <a:off x="0" y="1301959"/>
            <a:ext cx="9144000" cy="5148001"/>
          </a:xfrm>
          <a:prstGeom prst="rect">
            <a:avLst/>
          </a:prstGeom>
        </p:spPr>
      </p:pic>
      <p:sp>
        <p:nvSpPr>
          <p:cNvPr id="4" name="Téglalap 3">
            <a:extLst>
              <a:ext uri="{FF2B5EF4-FFF2-40B4-BE49-F238E27FC236}">
                <a16:creationId xmlns:a16="http://schemas.microsoft.com/office/drawing/2014/main" id="{EF06AEE2-ECF5-43E5-A15B-8773692CE4FA}"/>
              </a:ext>
            </a:extLst>
          </p:cNvPr>
          <p:cNvSpPr/>
          <p:nvPr/>
        </p:nvSpPr>
        <p:spPr>
          <a:xfrm>
            <a:off x="0" y="1293097"/>
            <a:ext cx="9144000" cy="5155200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7E0684B-148F-4DF8-8746-626A00105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7261123" cy="4525963"/>
          </a:xfrm>
        </p:spPr>
        <p:txBody>
          <a:bodyPr>
            <a:normAutofit/>
          </a:bodyPr>
          <a:lstStyle/>
          <a:p>
            <a:r>
              <a:rPr lang="hu-HU" sz="2800" dirty="0"/>
              <a:t>Véletlen zavar</a:t>
            </a:r>
          </a:p>
          <a:p>
            <a:pPr lvl="1"/>
            <a:r>
              <a:rPr lang="hu-HU" sz="2400" dirty="0"/>
              <a:t>Rendkívül ellenálló (átlagosan…)</a:t>
            </a:r>
          </a:p>
          <a:p>
            <a:r>
              <a:rPr lang="hu-HU" sz="2800" dirty="0"/>
              <a:t>Célzott támadás</a:t>
            </a:r>
          </a:p>
          <a:p>
            <a:pPr lvl="1" algn="just"/>
            <a:r>
              <a:rPr lang="hu-HU" sz="2400" dirty="0"/>
              <a:t>A forgalmas vonalak </a:t>
            </a:r>
            <a:r>
              <a:rPr lang="hu-HU" sz="2400" spc="-80" dirty="0"/>
              <a:t>zavara nagy összmenetidő-</a:t>
            </a:r>
            <a:br>
              <a:rPr lang="hu-HU" sz="2400" spc="-80" dirty="0"/>
            </a:br>
            <a:r>
              <a:rPr lang="hu-HU" sz="2400" dirty="0"/>
              <a:t>növekedést okoz.</a:t>
            </a:r>
          </a:p>
          <a:p>
            <a:pPr lvl="1" algn="just"/>
            <a:r>
              <a:rPr lang="hu-HU" sz="2400" dirty="0"/>
              <a:t>A nagy összmenetidő-növekedést okozó vonalak</a:t>
            </a:r>
            <a:br>
              <a:rPr lang="hu-HU" sz="2400" dirty="0"/>
            </a:br>
            <a:r>
              <a:rPr lang="hu-HU" sz="2400" dirty="0"/>
              <a:t>nem (feltétlenül) a legforgalmasabbak.</a:t>
            </a:r>
          </a:p>
        </p:txBody>
      </p:sp>
    </p:spTree>
    <p:extLst>
      <p:ext uri="{BB962C8B-B14F-4D97-AF65-F5344CB8AC3E}">
        <p14:creationId xmlns:p14="http://schemas.microsoft.com/office/powerpoint/2010/main" val="124578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3" b="17967"/>
          <a:stretch/>
        </p:blipFill>
        <p:spPr>
          <a:xfrm>
            <a:off x="1" y="1312607"/>
            <a:ext cx="9143999" cy="5102941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Kerülőutak?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u-HU" sz="2800" dirty="0"/>
              <a:t>Alacsony pályasebesség = kisebb áteresztőképesség</a:t>
            </a:r>
          </a:p>
          <a:p>
            <a:pPr algn="just"/>
            <a:r>
              <a:rPr lang="hu-HU" sz="2800" dirty="0" err="1"/>
              <a:t>Villamosítatlan</a:t>
            </a:r>
            <a:r>
              <a:rPr lang="hu-HU" sz="2800" dirty="0"/>
              <a:t> kerülőutaknál dízel előfogatolás</a:t>
            </a:r>
          </a:p>
          <a:p>
            <a:pPr algn="just"/>
            <a:r>
              <a:rPr lang="hu-HU" sz="2800" spc="-110" dirty="0"/>
              <a:t>Egyre több a villamosított pálya ‒ nem éri meg fenntartani</a:t>
            </a:r>
          </a:p>
          <a:p>
            <a:pPr algn="just"/>
            <a:r>
              <a:rPr lang="hu-HU" sz="2800" dirty="0"/>
              <a:t>A felsővezetékhálózat vagy az áramellátás zavara?</a:t>
            </a:r>
          </a:p>
        </p:txBody>
      </p:sp>
    </p:spTree>
    <p:extLst>
      <p:ext uri="{BB962C8B-B14F-4D97-AF65-F5344CB8AC3E}">
        <p14:creationId xmlns:p14="http://schemas.microsoft.com/office/powerpoint/2010/main" val="131567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Összefoglalás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35129"/>
          </a:xfrm>
        </p:spPr>
        <p:txBody>
          <a:bodyPr>
            <a:noAutofit/>
          </a:bodyPr>
          <a:lstStyle/>
          <a:p>
            <a:pPr algn="just"/>
            <a:endParaRPr lang="hu-HU" sz="1800" spc="-30" dirty="0"/>
          </a:p>
          <a:p>
            <a:pPr algn="just"/>
            <a:r>
              <a:rPr lang="hu-HU" spc="-30" dirty="0"/>
              <a:t>Sebességemelés</a:t>
            </a:r>
          </a:p>
          <a:p>
            <a:pPr algn="just"/>
            <a:r>
              <a:rPr lang="hu-HU" spc="-30" dirty="0"/>
              <a:t>Kétvágányúsítás</a:t>
            </a:r>
          </a:p>
          <a:p>
            <a:pPr algn="just"/>
            <a:r>
              <a:rPr lang="hu-HU" spc="-30" dirty="0"/>
              <a:t>Villamosítás</a:t>
            </a:r>
          </a:p>
          <a:p>
            <a:pPr algn="just"/>
            <a:r>
              <a:rPr lang="hu-HU" spc="-30" dirty="0"/>
              <a:t>Dízelmozdonyok</a:t>
            </a:r>
          </a:p>
          <a:p>
            <a:pPr algn="just"/>
            <a:endParaRPr lang="hu-HU" dirty="0"/>
          </a:p>
          <a:p>
            <a:pPr marL="400050" lvl="1" indent="0" algn="just">
              <a:buNone/>
            </a:pPr>
            <a:r>
              <a:rPr lang="hu-HU" sz="3200" dirty="0">
                <a:hlinkClick r:id="rId2"/>
              </a:rPr>
              <a:t>toth.bence@uni-nke.hu</a:t>
            </a:r>
            <a:endParaRPr lang="hu-HU" sz="3200" dirty="0"/>
          </a:p>
        </p:txBody>
      </p:sp>
      <p:pic>
        <p:nvPicPr>
          <p:cNvPr id="18" name="Kép 17">
            <a:extLst>
              <a:ext uri="{FF2B5EF4-FFF2-40B4-BE49-F238E27FC236}">
                <a16:creationId xmlns:a16="http://schemas.microsoft.com/office/drawing/2014/main" id="{46F66379-44E1-44EF-95EB-EAC5772ADE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" t="155" r="22512" b="25165"/>
          <a:stretch/>
        </p:blipFill>
        <p:spPr>
          <a:xfrm>
            <a:off x="5631180" y="3048951"/>
            <a:ext cx="3512820" cy="337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27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ép 14">
            <a:extLst>
              <a:ext uri="{FF2B5EF4-FFF2-40B4-BE49-F238E27FC236}">
                <a16:creationId xmlns:a16="http://schemas.microsoft.com/office/drawing/2014/main" id="{8882A047-4353-4120-A540-BB5F454E17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" t="155" r="22512" b="25165"/>
          <a:stretch/>
        </p:blipFill>
        <p:spPr>
          <a:xfrm>
            <a:off x="5631180" y="3048951"/>
            <a:ext cx="3512820" cy="337566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Bemutatkozás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189638"/>
            <a:ext cx="6253908" cy="3981655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167" y="1533440"/>
            <a:ext cx="4479521" cy="3081501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1877" y="2535238"/>
            <a:ext cx="3979201" cy="3342529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07" y="1712292"/>
            <a:ext cx="3886200" cy="259080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473" y="3676569"/>
            <a:ext cx="4372059" cy="2732537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6" y="2107491"/>
            <a:ext cx="2795319" cy="4221120"/>
          </a:xfrm>
          <a:prstGeom prst="rect">
            <a:avLst/>
          </a:prstGeom>
        </p:spPr>
      </p:pic>
      <p:pic>
        <p:nvPicPr>
          <p:cNvPr id="16" name="Kép 15">
            <a:extLst>
              <a:ext uri="{FF2B5EF4-FFF2-40B4-BE49-F238E27FC236}">
                <a16:creationId xmlns:a16="http://schemas.microsoft.com/office/drawing/2014/main" id="{17AD5985-7423-42B1-AC5B-48915482079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574" y="1396085"/>
            <a:ext cx="4381500" cy="2628900"/>
          </a:xfrm>
          <a:prstGeom prst="rect">
            <a:avLst/>
          </a:prstGeom>
        </p:spPr>
      </p:pic>
      <p:pic>
        <p:nvPicPr>
          <p:cNvPr id="18" name="Kép 17">
            <a:extLst>
              <a:ext uri="{FF2B5EF4-FFF2-40B4-BE49-F238E27FC236}">
                <a16:creationId xmlns:a16="http://schemas.microsoft.com/office/drawing/2014/main" id="{9EBEDC76-E352-4B5B-9EB6-52A88A27B05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77" b="12931"/>
          <a:stretch/>
        </p:blipFill>
        <p:spPr>
          <a:xfrm>
            <a:off x="2521977" y="3657598"/>
            <a:ext cx="5376765" cy="2559043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808" y="2118302"/>
            <a:ext cx="3843227" cy="2562151"/>
          </a:xfrm>
          <a:prstGeom prst="rect">
            <a:avLst/>
          </a:prstGeom>
        </p:spPr>
      </p:pic>
      <p:pic>
        <p:nvPicPr>
          <p:cNvPr id="4" name="Kép 3" descr="A képen víz, kültéri, égbolt, épület látható&#10;&#10;Automatikusan generált leírás">
            <a:extLst>
              <a:ext uri="{FF2B5EF4-FFF2-40B4-BE49-F238E27FC236}">
                <a16:creationId xmlns:a16="http://schemas.microsoft.com/office/drawing/2014/main" id="{9752ED2B-6247-4E1C-A2B1-D251970B0EC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39" y="1489197"/>
            <a:ext cx="7452264" cy="3123741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864" y="2334251"/>
            <a:ext cx="2628945" cy="3809049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47" y="3709034"/>
            <a:ext cx="4356215" cy="166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77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6342D2ED-E68C-4534-A575-3C51777FFA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67"/>
          <a:stretch/>
        </p:blipFill>
        <p:spPr>
          <a:xfrm>
            <a:off x="-1" y="1303202"/>
            <a:ext cx="9144000" cy="5554798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448863" y="5719762"/>
            <a:ext cx="3695137" cy="113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hu-HU" altLang="hu-HU" sz="4000" b="1" i="0" dirty="0">
                <a:solidFill>
                  <a:schemeClr val="bg1"/>
                </a:solidFill>
              </a:rPr>
              <a:t>Kérdések?</a:t>
            </a:r>
            <a:endParaRPr lang="en-US" altLang="hu-HU" sz="4000" b="1" i="0" dirty="0">
              <a:solidFill>
                <a:schemeClr val="bg1"/>
              </a:solidFill>
            </a:endParaRPr>
          </a:p>
        </p:txBody>
      </p:sp>
      <p:sp>
        <p:nvSpPr>
          <p:cNvPr id="8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Köszönöm a figyelmet!</a:t>
            </a:r>
          </a:p>
        </p:txBody>
      </p:sp>
    </p:spTree>
    <p:extLst>
      <p:ext uri="{BB962C8B-B14F-4D97-AF65-F5344CB8AC3E}">
        <p14:creationId xmlns:p14="http://schemas.microsoft.com/office/powerpoint/2010/main" val="882259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>
            <a:extLst>
              <a:ext uri="{FF2B5EF4-FFF2-40B4-BE49-F238E27FC236}">
                <a16:creationId xmlns:a16="http://schemas.microsoft.com/office/drawing/2014/main" id="{0F9F9F09-3C9B-4270-AD95-9CCAC4F32C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9138"/>
          <a:stretch/>
        </p:blipFill>
        <p:spPr>
          <a:xfrm>
            <a:off x="0" y="1318730"/>
            <a:ext cx="9144000" cy="5088901"/>
          </a:xfrm>
          <a:prstGeom prst="rect">
            <a:avLst/>
          </a:prstGeom>
        </p:spPr>
      </p:pic>
      <p:sp>
        <p:nvSpPr>
          <p:cNvPr id="6" name="Téglalap 5">
            <a:extLst>
              <a:ext uri="{FF2B5EF4-FFF2-40B4-BE49-F238E27FC236}">
                <a16:creationId xmlns:a16="http://schemas.microsoft.com/office/drawing/2014/main" id="{F7580330-1ABF-4D7B-88E7-2020EF7FC29A}"/>
              </a:ext>
            </a:extLst>
          </p:cNvPr>
          <p:cNvSpPr/>
          <p:nvPr/>
        </p:nvSpPr>
        <p:spPr>
          <a:xfrm>
            <a:off x="-1" y="1318730"/>
            <a:ext cx="9144000" cy="50904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3F1BA96A-16C8-4448-8702-CBAAE24B7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Vasút – pro &amp; </a:t>
            </a:r>
            <a:r>
              <a:rPr lang="hu-HU" dirty="0" err="1"/>
              <a:t>contra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816854E-7F57-4263-96F3-3FCBAE429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00200"/>
            <a:ext cx="8558981" cy="4525963"/>
          </a:xfrm>
        </p:spPr>
        <p:txBody>
          <a:bodyPr>
            <a:normAutofit/>
          </a:bodyPr>
          <a:lstStyle/>
          <a:p>
            <a:pPr>
              <a:buFont typeface="Calibri" panose="020F0502020204030204" pitchFamily="34" charset="0"/>
              <a:buChar char="+"/>
            </a:pPr>
            <a:r>
              <a:rPr lang="hu-HU" sz="2800" dirty="0"/>
              <a:t>Közepes távolságra (150 – 700 km)</a:t>
            </a:r>
          </a:p>
          <a:p>
            <a:pPr>
              <a:buFont typeface="Calibri" panose="020F0502020204030204" pitchFamily="34" charset="0"/>
              <a:buChar char="+"/>
            </a:pPr>
            <a:r>
              <a:rPr lang="hu-HU" sz="2800" dirty="0"/>
              <a:t>Nagy tömeget (         is)   </a:t>
            </a:r>
            <a:r>
              <a:rPr lang="hu-HU" sz="2800" dirty="0">
                <a:sym typeface="Webdings" panose="05030102010509060703" pitchFamily="18" charset="2"/>
              </a:rPr>
              <a:t></a:t>
            </a:r>
            <a:endParaRPr lang="hu-HU" sz="2800" dirty="0"/>
          </a:p>
          <a:p>
            <a:pPr>
              <a:buFont typeface="Calibri" panose="020F0502020204030204" pitchFamily="34" charset="0"/>
              <a:buChar char="+"/>
            </a:pPr>
            <a:r>
              <a:rPr lang="hu-HU" sz="2800" dirty="0"/>
              <a:t>Nagy mennyiségben (750 m </a:t>
            </a:r>
            <a:r>
              <a:rPr lang="hu-HU" sz="2800" dirty="0" smtClean="0"/>
              <a:t>– 50 kocsi </a:t>
            </a:r>
            <a:r>
              <a:rPr lang="hu-HU" sz="2000" dirty="0" smtClean="0"/>
              <a:t>14 m</a:t>
            </a:r>
            <a:r>
              <a:rPr lang="hu-HU" sz="2800" dirty="0" smtClean="0"/>
              <a:t>)  </a:t>
            </a:r>
            <a:r>
              <a:rPr lang="hu-HU" sz="2800" spc="-500" dirty="0" smtClean="0"/>
              <a:t> </a:t>
            </a:r>
            <a:r>
              <a:rPr lang="hu-HU" sz="2800" spc="-500" dirty="0">
                <a:sym typeface="Webdings" panose="05030102010509060703" pitchFamily="18" charset="2"/>
              </a:rPr>
              <a:t></a:t>
            </a:r>
            <a:endParaRPr lang="hu-HU" sz="2800" dirty="0"/>
          </a:p>
          <a:p>
            <a:pPr>
              <a:buFont typeface="Calibri" panose="020F0502020204030204" pitchFamily="34" charset="0"/>
              <a:buChar char="+"/>
            </a:pPr>
            <a:endParaRPr lang="hu-HU" sz="2800" dirty="0"/>
          </a:p>
          <a:p>
            <a:pPr>
              <a:buFont typeface="Calibri" panose="020F0502020204030204" pitchFamily="34" charset="0"/>
              <a:buChar char="–"/>
            </a:pPr>
            <a:r>
              <a:rPr lang="hu-HU" sz="2800" dirty="0"/>
              <a:t>Kisebb távolságra: közút, nagyobbra: légi</a:t>
            </a:r>
            <a:r>
              <a:rPr lang="hu-HU" sz="2400" dirty="0"/>
              <a:t> (€) </a:t>
            </a:r>
            <a:r>
              <a:rPr lang="hu-HU" sz="2800" dirty="0"/>
              <a:t>vagy vízi</a:t>
            </a:r>
            <a:r>
              <a:rPr lang="hu-HU" sz="2400" dirty="0"/>
              <a:t> (ꭄ)</a:t>
            </a:r>
          </a:p>
          <a:p>
            <a:pPr>
              <a:buFont typeface="Calibri" panose="020F0502020204030204" pitchFamily="34" charset="0"/>
              <a:buChar char="–"/>
            </a:pPr>
            <a:r>
              <a:rPr lang="hu-HU" sz="2800" dirty="0"/>
              <a:t>Áll., </a:t>
            </a:r>
            <a:r>
              <a:rPr lang="hu-HU" sz="2800" dirty="0" err="1"/>
              <a:t>mrh</a:t>
            </a:r>
            <a:r>
              <a:rPr lang="hu-HU" sz="2800" dirty="0"/>
              <a:t>., </a:t>
            </a:r>
            <a:r>
              <a:rPr lang="hu-HU" sz="2800" dirty="0" err="1"/>
              <a:t>ipv</a:t>
            </a:r>
            <a:r>
              <a:rPr lang="hu-HU" sz="2800" dirty="0"/>
              <a:t>.</a:t>
            </a:r>
          </a:p>
          <a:p>
            <a:pPr>
              <a:buFont typeface="Calibri" panose="020F0502020204030204" pitchFamily="34" charset="0"/>
              <a:buChar char="–"/>
            </a:pPr>
            <a:r>
              <a:rPr lang="hu-HU" sz="2800" dirty="0"/>
              <a:t>Elégséges infrastruktúra?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F642B72F-3234-491F-96B2-174BD22042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6644" y="2235304"/>
            <a:ext cx="638944" cy="28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92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Kép 36">
            <a:extLst>
              <a:ext uri="{FF2B5EF4-FFF2-40B4-BE49-F238E27FC236}">
                <a16:creationId xmlns:a16="http://schemas.microsoft.com/office/drawing/2014/main" id="{217EEBA7-080B-4F17-BA1A-B8E083FD2A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15" b="8108"/>
          <a:stretch/>
        </p:blipFill>
        <p:spPr>
          <a:xfrm>
            <a:off x="0" y="1292400"/>
            <a:ext cx="9144000" cy="55656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Sebesség, villamosítás</a:t>
            </a:r>
          </a:p>
        </p:txBody>
      </p:sp>
      <p:pic>
        <p:nvPicPr>
          <p:cNvPr id="23" name="Kép 22">
            <a:extLst>
              <a:ext uri="{FF2B5EF4-FFF2-40B4-BE49-F238E27FC236}">
                <a16:creationId xmlns:a16="http://schemas.microsoft.com/office/drawing/2014/main" id="{D6290073-5A9E-4A69-8EA8-1F6372FFD3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02" b="8133"/>
          <a:stretch/>
        </p:blipFill>
        <p:spPr>
          <a:xfrm>
            <a:off x="-1" y="1292941"/>
            <a:ext cx="9144000" cy="556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34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B3FABE6-17D2-4442-8075-D65FAABD3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Közlekedtethető</a:t>
            </a:r>
            <a:r>
              <a:rPr lang="hu-HU" dirty="0"/>
              <a:t> vonathossz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28E0B36D-04D8-457E-801A-5F89738347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539" b="8133"/>
          <a:stretch/>
        </p:blipFill>
        <p:spPr>
          <a:xfrm>
            <a:off x="0" y="1292400"/>
            <a:ext cx="9144000" cy="55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43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2CDF5D3-B204-4326-B100-33E5A32FA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Kétvágányú pálya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4532" r="-1" b="8129"/>
          <a:stretch/>
        </p:blipFill>
        <p:spPr>
          <a:xfrm>
            <a:off x="0" y="1292400"/>
            <a:ext cx="9144000" cy="55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38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B185A82-FC47-4842-8922-F772AD0BE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Állomásköz </a:t>
            </a:r>
            <a:r>
              <a:rPr lang="hu-HU" dirty="0" err="1"/>
              <a:t>vs</a:t>
            </a:r>
            <a:r>
              <a:rPr lang="hu-HU" dirty="0"/>
              <a:t>. térköz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B039E916-5576-43D9-ADCD-5336A2DC43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46" b="8258"/>
          <a:stretch/>
        </p:blipFill>
        <p:spPr>
          <a:xfrm>
            <a:off x="0" y="1303200"/>
            <a:ext cx="9143999" cy="555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44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Kép 36">
            <a:extLst>
              <a:ext uri="{FF2B5EF4-FFF2-40B4-BE49-F238E27FC236}">
                <a16:creationId xmlns:a16="http://schemas.microsoft.com/office/drawing/2014/main" id="{217EEBA7-080B-4F17-BA1A-B8E083FD2A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15" b="8108"/>
          <a:stretch/>
        </p:blipFill>
        <p:spPr>
          <a:xfrm>
            <a:off x="0" y="1292400"/>
            <a:ext cx="9144000" cy="55656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Hidak</a:t>
            </a:r>
          </a:p>
        </p:txBody>
      </p:sp>
      <p:pic>
        <p:nvPicPr>
          <p:cNvPr id="23" name="Kép 22">
            <a:extLst>
              <a:ext uri="{FF2B5EF4-FFF2-40B4-BE49-F238E27FC236}">
                <a16:creationId xmlns:a16="http://schemas.microsoft.com/office/drawing/2014/main" id="{D6290073-5A9E-4A69-8EA8-1F6372FFD3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02" b="8133"/>
          <a:stretch/>
        </p:blipFill>
        <p:spPr>
          <a:xfrm>
            <a:off x="-1" y="1292941"/>
            <a:ext cx="9144000" cy="5565059"/>
          </a:xfrm>
          <a:prstGeom prst="rect">
            <a:avLst/>
          </a:prstGeom>
        </p:spPr>
      </p:pic>
      <p:sp>
        <p:nvSpPr>
          <p:cNvPr id="24" name="Ellipszis 23">
            <a:extLst>
              <a:ext uri="{FF2B5EF4-FFF2-40B4-BE49-F238E27FC236}">
                <a16:creationId xmlns:a16="http://schemas.microsoft.com/office/drawing/2014/main" id="{E4169CF9-0CA9-4732-8A9C-A82B5CB7C1A9}"/>
              </a:ext>
            </a:extLst>
          </p:cNvPr>
          <p:cNvSpPr/>
          <p:nvPr/>
        </p:nvSpPr>
        <p:spPr>
          <a:xfrm>
            <a:off x="7429580" y="5635440"/>
            <a:ext cx="251474" cy="247980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Ellipszis 24">
            <a:extLst>
              <a:ext uri="{FF2B5EF4-FFF2-40B4-BE49-F238E27FC236}">
                <a16:creationId xmlns:a16="http://schemas.microsoft.com/office/drawing/2014/main" id="{D58F7782-9007-4D76-B3F9-6B963B89F42C}"/>
              </a:ext>
            </a:extLst>
          </p:cNvPr>
          <p:cNvSpPr/>
          <p:nvPr/>
        </p:nvSpPr>
        <p:spPr>
          <a:xfrm>
            <a:off x="7426898" y="4926294"/>
            <a:ext cx="251474" cy="247980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Ellipszis 25">
            <a:extLst>
              <a:ext uri="{FF2B5EF4-FFF2-40B4-BE49-F238E27FC236}">
                <a16:creationId xmlns:a16="http://schemas.microsoft.com/office/drawing/2014/main" id="{4FC2DB2A-AB96-46F8-A497-54CDD38761D3}"/>
              </a:ext>
            </a:extLst>
          </p:cNvPr>
          <p:cNvSpPr/>
          <p:nvPr/>
        </p:nvSpPr>
        <p:spPr>
          <a:xfrm>
            <a:off x="3392147" y="5449781"/>
            <a:ext cx="251474" cy="247980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Ellipszis 26">
            <a:extLst>
              <a:ext uri="{FF2B5EF4-FFF2-40B4-BE49-F238E27FC236}">
                <a16:creationId xmlns:a16="http://schemas.microsoft.com/office/drawing/2014/main" id="{27E77605-F45D-4AAF-B9C7-913F36D3A2CE}"/>
              </a:ext>
            </a:extLst>
          </p:cNvPr>
          <p:cNvSpPr/>
          <p:nvPr/>
        </p:nvSpPr>
        <p:spPr>
          <a:xfrm>
            <a:off x="4991806" y="3742267"/>
            <a:ext cx="251474" cy="247980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Ellipszis 27">
            <a:extLst>
              <a:ext uri="{FF2B5EF4-FFF2-40B4-BE49-F238E27FC236}">
                <a16:creationId xmlns:a16="http://schemas.microsoft.com/office/drawing/2014/main" id="{27BCD17E-C9A8-4521-83E3-793072ED3576}"/>
              </a:ext>
            </a:extLst>
          </p:cNvPr>
          <p:cNvSpPr/>
          <p:nvPr/>
        </p:nvSpPr>
        <p:spPr>
          <a:xfrm>
            <a:off x="6378695" y="2107521"/>
            <a:ext cx="251474" cy="247980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Ellipszis 28">
            <a:extLst>
              <a:ext uri="{FF2B5EF4-FFF2-40B4-BE49-F238E27FC236}">
                <a16:creationId xmlns:a16="http://schemas.microsoft.com/office/drawing/2014/main" id="{AE4D0090-BD15-48E6-AD48-E608787F7305}"/>
              </a:ext>
            </a:extLst>
          </p:cNvPr>
          <p:cNvSpPr/>
          <p:nvPr/>
        </p:nvSpPr>
        <p:spPr>
          <a:xfrm>
            <a:off x="5528961" y="2932198"/>
            <a:ext cx="251474" cy="247980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" name="Ellipszis 29">
            <a:extLst>
              <a:ext uri="{FF2B5EF4-FFF2-40B4-BE49-F238E27FC236}">
                <a16:creationId xmlns:a16="http://schemas.microsoft.com/office/drawing/2014/main" id="{B66506CE-5C4C-463D-8E98-2476D12389F3}"/>
              </a:ext>
            </a:extLst>
          </p:cNvPr>
          <p:cNvSpPr/>
          <p:nvPr/>
        </p:nvSpPr>
        <p:spPr>
          <a:xfrm>
            <a:off x="4750164" y="4282673"/>
            <a:ext cx="251474" cy="247980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Ellipszis 30">
            <a:extLst>
              <a:ext uri="{FF2B5EF4-FFF2-40B4-BE49-F238E27FC236}">
                <a16:creationId xmlns:a16="http://schemas.microsoft.com/office/drawing/2014/main" id="{562CACF9-0356-4C43-B236-C5751331CF93}"/>
              </a:ext>
            </a:extLst>
          </p:cNvPr>
          <p:cNvSpPr/>
          <p:nvPr/>
        </p:nvSpPr>
        <p:spPr>
          <a:xfrm>
            <a:off x="4856237" y="4567897"/>
            <a:ext cx="251474" cy="247980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2" name="Ellipszis 31">
            <a:extLst>
              <a:ext uri="{FF2B5EF4-FFF2-40B4-BE49-F238E27FC236}">
                <a16:creationId xmlns:a16="http://schemas.microsoft.com/office/drawing/2014/main" id="{FE6F51C1-A193-4B88-971F-FAD1109A6A33}"/>
              </a:ext>
            </a:extLst>
          </p:cNvPr>
          <p:cNvSpPr/>
          <p:nvPr/>
        </p:nvSpPr>
        <p:spPr>
          <a:xfrm>
            <a:off x="4933639" y="5167021"/>
            <a:ext cx="251474" cy="247980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Ellipszis 32">
            <a:extLst>
              <a:ext uri="{FF2B5EF4-FFF2-40B4-BE49-F238E27FC236}">
                <a16:creationId xmlns:a16="http://schemas.microsoft.com/office/drawing/2014/main" id="{288DBF53-51DA-47CF-BECC-D7117400AD5F}"/>
              </a:ext>
            </a:extLst>
          </p:cNvPr>
          <p:cNvSpPr/>
          <p:nvPr/>
        </p:nvSpPr>
        <p:spPr>
          <a:xfrm>
            <a:off x="5289175" y="3223179"/>
            <a:ext cx="251474" cy="247980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4" name="Ellipszis 33">
            <a:extLst>
              <a:ext uri="{FF2B5EF4-FFF2-40B4-BE49-F238E27FC236}">
                <a16:creationId xmlns:a16="http://schemas.microsoft.com/office/drawing/2014/main" id="{A5B4330B-6F98-443D-A1AF-9EE6D691D3CA}"/>
              </a:ext>
            </a:extLst>
          </p:cNvPr>
          <p:cNvSpPr/>
          <p:nvPr/>
        </p:nvSpPr>
        <p:spPr>
          <a:xfrm>
            <a:off x="3553659" y="3261002"/>
            <a:ext cx="251474" cy="247980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5" name="Ellipszis 34">
            <a:extLst>
              <a:ext uri="{FF2B5EF4-FFF2-40B4-BE49-F238E27FC236}">
                <a16:creationId xmlns:a16="http://schemas.microsoft.com/office/drawing/2014/main" id="{EB0F112C-F3E3-4947-AF38-FED61825535D}"/>
              </a:ext>
            </a:extLst>
          </p:cNvPr>
          <p:cNvSpPr/>
          <p:nvPr/>
        </p:nvSpPr>
        <p:spPr>
          <a:xfrm>
            <a:off x="3582915" y="3046356"/>
            <a:ext cx="251474" cy="247980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6" name="Ellipszis 35">
            <a:extLst>
              <a:ext uri="{FF2B5EF4-FFF2-40B4-BE49-F238E27FC236}">
                <a16:creationId xmlns:a16="http://schemas.microsoft.com/office/drawing/2014/main" id="{FE4BA0C5-BFBD-4D22-8A0C-1C6B072788C4}"/>
              </a:ext>
            </a:extLst>
          </p:cNvPr>
          <p:cNvSpPr/>
          <p:nvPr/>
        </p:nvSpPr>
        <p:spPr>
          <a:xfrm>
            <a:off x="6378695" y="2107521"/>
            <a:ext cx="251474" cy="247980"/>
          </a:xfrm>
          <a:prstGeom prst="ellipse">
            <a:avLst/>
          </a:prstGeom>
          <a:noFill/>
          <a:ln w="7620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293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0"/>
                            </p:stCondLst>
                            <p:childTnLst>
                              <p:par>
                                <p:cTn id="4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000"/>
                            </p:stCondLst>
                            <p:childTnLst>
                              <p:par>
                                <p:cTn id="4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2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xit" presetSubtype="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2" presetClass="exit" presetSubtype="0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2" presetClass="exit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2" presetClass="exit" presetSubtype="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5" grpId="0" animBg="1"/>
      <p:bldP spid="35" grpId="1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BEA5602-6506-4DD8-98AC-5B0FBC061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pc="-20" dirty="0"/>
              <a:t>Összekötő vasúti híd</a:t>
            </a: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A1356620-21E2-4100-983D-01B9EE6B0B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32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6561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4784</TotalTime>
  <Words>208</Words>
  <Application>Microsoft Office PowerPoint</Application>
  <PresentationFormat>Diavetítés a képernyőre (4:3 oldalarány)</PresentationFormat>
  <Paragraphs>71</Paragraphs>
  <Slides>20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5" baseType="lpstr">
      <vt:lpstr>Arial</vt:lpstr>
      <vt:lpstr>Calibri</vt:lpstr>
      <vt:lpstr>Consolas</vt:lpstr>
      <vt:lpstr>Webdings</vt:lpstr>
      <vt:lpstr>Office-téma</vt:lpstr>
      <vt:lpstr>Mit ér a vasút háborúban?</vt:lpstr>
      <vt:lpstr>Bemutatkozás</vt:lpstr>
      <vt:lpstr>Vasút – pro &amp; contra</vt:lpstr>
      <vt:lpstr>Sebesség, villamosítás</vt:lpstr>
      <vt:lpstr>Közlekedtethető vonathossz</vt:lpstr>
      <vt:lpstr>Kétvágányú pálya</vt:lpstr>
      <vt:lpstr>Állomásköz vs. térköz</vt:lpstr>
      <vt:lpstr>Hidak</vt:lpstr>
      <vt:lpstr>Összekötő vasúti híd</vt:lpstr>
      <vt:lpstr>Szeged</vt:lpstr>
      <vt:lpstr>Szeged</vt:lpstr>
      <vt:lpstr>Szentes-Csongrád</vt:lpstr>
      <vt:lpstr>Szentes-Csongrád</vt:lpstr>
      <vt:lpstr>Dunaföldvár-Solt</vt:lpstr>
      <vt:lpstr>Dunaújváros-Szalkszentmárton</vt:lpstr>
      <vt:lpstr>V0</vt:lpstr>
      <vt:lpstr>Sérülés</vt:lpstr>
      <vt:lpstr>Kerülőutak?</vt:lpstr>
      <vt:lpstr>Összefoglalás</vt:lpstr>
      <vt:lpstr>Köszönöm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Bence</dc:creator>
  <cp:lastModifiedBy>Tóth Bence</cp:lastModifiedBy>
  <cp:revision>197</cp:revision>
  <dcterms:created xsi:type="dcterms:W3CDTF">2017-11-11T12:08:12Z</dcterms:created>
  <dcterms:modified xsi:type="dcterms:W3CDTF">2022-04-25T10:54:28Z</dcterms:modified>
</cp:coreProperties>
</file>