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7"/>
  </p:notesMasterIdLst>
  <p:sldIdLst>
    <p:sldId id="256" r:id="rId2"/>
    <p:sldId id="273" r:id="rId3"/>
    <p:sldId id="274" r:id="rId4"/>
    <p:sldId id="272" r:id="rId5"/>
    <p:sldId id="258" r:id="rId6"/>
    <p:sldId id="277" r:id="rId7"/>
    <p:sldId id="259" r:id="rId8"/>
    <p:sldId id="278" r:id="rId9"/>
    <p:sldId id="261" r:id="rId10"/>
    <p:sldId id="275" r:id="rId11"/>
    <p:sldId id="276" r:id="rId12"/>
    <p:sldId id="262" r:id="rId13"/>
    <p:sldId id="260" r:id="rId14"/>
    <p:sldId id="279" r:id="rId15"/>
    <p:sldId id="280" r:id="rId16"/>
    <p:sldId id="263" r:id="rId17"/>
    <p:sldId id="264" r:id="rId18"/>
    <p:sldId id="265" r:id="rId19"/>
    <p:sldId id="266" r:id="rId20"/>
    <p:sldId id="291" r:id="rId21"/>
    <p:sldId id="281" r:id="rId22"/>
    <p:sldId id="293" r:id="rId23"/>
    <p:sldId id="268" r:id="rId24"/>
    <p:sldId id="257" r:id="rId25"/>
    <p:sldId id="284" r:id="rId26"/>
    <p:sldId id="269" r:id="rId27"/>
    <p:sldId id="282" r:id="rId28"/>
    <p:sldId id="283" r:id="rId29"/>
    <p:sldId id="292" r:id="rId30"/>
    <p:sldId id="285" r:id="rId31"/>
    <p:sldId id="289" r:id="rId32"/>
    <p:sldId id="290" r:id="rId33"/>
    <p:sldId id="286" r:id="rId34"/>
    <p:sldId id="287" r:id="rId35"/>
    <p:sldId id="288" r:id="rId3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F3FD"/>
    <a:srgbClr val="DFDCCF"/>
    <a:srgbClr val="EFF1E6"/>
    <a:srgbClr val="EDEFE4"/>
    <a:srgbClr val="00053C"/>
    <a:srgbClr val="E3CCAC"/>
    <a:srgbClr val="E2CAA9"/>
    <a:srgbClr val="DBCEBE"/>
    <a:srgbClr val="E0D0C0"/>
    <a:srgbClr val="E5DBC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771" autoAdjust="0"/>
    <p:restoredTop sz="78141" autoAdjust="0"/>
  </p:normalViewPr>
  <p:slideViewPr>
    <p:cSldViewPr snapToGrid="0">
      <p:cViewPr varScale="1">
        <p:scale>
          <a:sx n="67" d="100"/>
          <a:sy n="67" d="100"/>
        </p:scale>
        <p:origin x="413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530743-9EF8-4441-A336-FCDBD72DF770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A2CD98-9D0D-46F8-863C-0A2AA536D628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56610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Kép: </a:t>
            </a:r>
            <a:r>
              <a:rPr lang="hu-HU" sz="1200" dirty="0"/>
              <a:t>https://</a:t>
            </a:r>
            <a:r>
              <a:rPr lang="hu-HU" sz="1200" dirty="0" err="1"/>
              <a:t>upload.wikimedia.org</a:t>
            </a:r>
            <a:r>
              <a:rPr lang="hu-HU" sz="1200" dirty="0"/>
              <a:t>/</a:t>
            </a:r>
            <a:r>
              <a:rPr lang="hu-HU" sz="1200" dirty="0" err="1"/>
              <a:t>wikipedia</a:t>
            </a:r>
            <a:r>
              <a:rPr lang="hu-HU" sz="1200" dirty="0"/>
              <a:t>/</a:t>
            </a:r>
            <a:r>
              <a:rPr lang="hu-HU" sz="1200" dirty="0" err="1"/>
              <a:t>commons</a:t>
            </a:r>
            <a:r>
              <a:rPr lang="hu-HU" sz="1200" dirty="0"/>
              <a:t>/e/</a:t>
            </a:r>
            <a:r>
              <a:rPr lang="hu-HU" sz="1200" dirty="0" err="1"/>
              <a:t>ec</a:t>
            </a:r>
            <a:r>
              <a:rPr lang="hu-HU" sz="1200" dirty="0"/>
              <a:t>/</a:t>
            </a:r>
            <a:r>
              <a:rPr lang="hu-HU" sz="1200" dirty="0" err="1"/>
              <a:t>Uranometria_Draco.png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370432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Ókori Egyiptom – földművelők megfigyelései: Szíriusz feltűnése a Nap előtt a hajnali égen egybeesik a Nílus áradásával: „naptárcsillag”</a:t>
            </a:r>
          </a:p>
          <a:p>
            <a:r>
              <a:rPr lang="hu-HU" dirty="0"/>
              <a:t>Naptárcsillagok ismerete – Egyiptom, Mezopotámia, Kína – alapvető mezőgazdasági ismeretek része</a:t>
            </a:r>
          </a:p>
          <a:p>
            <a:r>
              <a:rPr lang="hu-HU" dirty="0"/>
              <a:t>Földközi-tenger hajósai, utazói – évszakok szerint változó szelek, viharok időszaka</a:t>
            </a:r>
          </a:p>
          <a:p>
            <a:r>
              <a:rPr lang="hu-HU" dirty="0"/>
              <a:t>Hésziodosz: Munkák és napok, i.e. 8. századi tanköltemény: földművesek és hajósok miként igazodjanak a csillagokhoz</a:t>
            </a:r>
          </a:p>
          <a:p>
            <a:r>
              <a:rPr lang="hu-HU" dirty="0"/>
              <a:t>Évszakjelző naptárcsillagok – vélhetően: jelképes megnevezések, melyek idővel már nem voltak érthetőek a későbbi embereknek </a:t>
            </a:r>
            <a:r>
              <a:rPr lang="hu-HU" dirty="0">
                <a:sym typeface="Wingdings" panose="05000000000000000000" pitchFamily="2" charset="2"/>
              </a:rPr>
              <a:t></a:t>
            </a:r>
            <a:r>
              <a:rPr lang="hu-HU" dirty="0"/>
              <a:t> idővel magyarázatok fűzése hozzájuk</a:t>
            </a:r>
          </a:p>
          <a:p>
            <a:r>
              <a:rPr lang="hu-HU" dirty="0"/>
              <a:t>Eleinte csak a fényes csillagok számontartása, esetleg feltűnőbb, szoros csillagcsoportok pl. </a:t>
            </a:r>
            <a:r>
              <a:rPr lang="hu-HU" dirty="0" err="1"/>
              <a:t>Pleiádok</a:t>
            </a:r>
            <a:r>
              <a:rPr lang="hu-HU" dirty="0"/>
              <a:t> – később környező, halványabb csillagok hozzájuk kapcsolása, a főcsillag könnyebb azonosítása érdekében </a:t>
            </a:r>
            <a:r>
              <a:rPr lang="hu-HU" dirty="0">
                <a:sym typeface="Wingdings" panose="05000000000000000000" pitchFamily="2" charset="2"/>
              </a:rPr>
              <a:t> nagyobb területre kiterjedő csillagképek</a:t>
            </a:r>
          </a:p>
          <a:p>
            <a:r>
              <a:rPr lang="hu-HU" dirty="0">
                <a:sym typeface="Wingdings" panose="05000000000000000000" pitchFamily="2" charset="2"/>
              </a:rPr>
              <a:t>A korai civilizációk égleírásaiban a csillagképek nem töltötték ki a teljes látható égboltot – később vélhetően a köztes területek </a:t>
            </a:r>
            <a:r>
              <a:rPr lang="hu-HU" dirty="0" err="1">
                <a:sym typeface="Wingdings" panose="05000000000000000000" pitchFamily="2" charset="2"/>
              </a:rPr>
              <a:t>csillagait</a:t>
            </a:r>
            <a:r>
              <a:rPr lang="hu-HU" dirty="0">
                <a:sym typeface="Wingdings" panose="05000000000000000000" pitchFamily="2" charset="2"/>
              </a:rPr>
              <a:t> különféle mondákkal fűzték a korábban már kialakult fontosabb csillagképekhez</a:t>
            </a:r>
          </a:p>
          <a:p>
            <a:r>
              <a:rPr lang="hu-HU" dirty="0">
                <a:sym typeface="Wingdings" panose="05000000000000000000" pitchFamily="2" charset="2"/>
              </a:rPr>
              <a:t>Iliász: a görögök legfontosabb csillagképei  a 18. könyvben Héphaisztosz, az istenek kovácsa pajzsot készít Akhilleusznak: díszítése: Orion, </a:t>
            </a:r>
            <a:r>
              <a:rPr lang="hu-HU" dirty="0" err="1">
                <a:sym typeface="Wingdings" panose="05000000000000000000" pitchFamily="2" charset="2"/>
              </a:rPr>
              <a:t>Pleiádok</a:t>
            </a:r>
            <a:r>
              <a:rPr lang="hu-HU" dirty="0">
                <a:sym typeface="Wingdings" panose="05000000000000000000" pitchFamily="2" charset="2"/>
              </a:rPr>
              <a:t>, Medve</a:t>
            </a:r>
          </a:p>
          <a:p>
            <a:endParaRPr lang="hu-HU" dirty="0">
              <a:sym typeface="Wingdings" panose="05000000000000000000" pitchFamily="2" charset="2"/>
            </a:endParaRPr>
          </a:p>
          <a:p>
            <a:r>
              <a:rPr lang="hu-HU" dirty="0">
                <a:sym typeface="Wingdings" panose="05000000000000000000" pitchFamily="2" charset="2"/>
              </a:rPr>
              <a:t>A görög-római tudományosság rendszerezte a csillagképeket, kidolgozta a mondáit, egységesítette az égi alakok formáját.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9041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Kép: https://</a:t>
            </a:r>
            <a:r>
              <a:rPr lang="hu-HU" dirty="0" err="1"/>
              <a:t>greekreporter.com</a:t>
            </a:r>
            <a:r>
              <a:rPr lang="hu-HU" dirty="0"/>
              <a:t>/</a:t>
            </a:r>
            <a:r>
              <a:rPr lang="hu-HU" dirty="0" err="1"/>
              <a:t>wp-content</a:t>
            </a:r>
            <a:r>
              <a:rPr lang="hu-HU" dirty="0"/>
              <a:t>/</a:t>
            </a:r>
            <a:r>
              <a:rPr lang="hu-HU" dirty="0" err="1"/>
              <a:t>uploads</a:t>
            </a:r>
            <a:r>
              <a:rPr lang="hu-HU" dirty="0"/>
              <a:t>/2018/01/Constellations-painting-Villa-FarnesinaRome-Wikimedia-Public-Domain.jpg</a:t>
            </a:r>
          </a:p>
          <a:p>
            <a:endParaRPr lang="hu-HU" dirty="0"/>
          </a:p>
          <a:p>
            <a:r>
              <a:rPr lang="en-US" b="0" i="1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Greek constellations in art. Painting by Baldassare Peruzzi at the Villa </a:t>
            </a:r>
            <a:r>
              <a:rPr lang="en-US" b="0" i="1" dirty="0" err="1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Farnesina</a:t>
            </a:r>
            <a:r>
              <a:rPr lang="en-US" b="0" i="1" dirty="0">
                <a:solidFill>
                  <a:srgbClr val="444444"/>
                </a:solidFill>
                <a:effectLst/>
                <a:latin typeface="Verdana" panose="020B0604030504040204" pitchFamily="34" charset="0"/>
              </a:rPr>
              <a:t> in Rome</a:t>
            </a:r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185453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Kép: https://</a:t>
            </a:r>
            <a:r>
              <a:rPr lang="hu-HU" dirty="0" err="1"/>
              <a:t>www.maa.org</a:t>
            </a:r>
            <a:r>
              <a:rPr lang="hu-HU" dirty="0"/>
              <a:t>/</a:t>
            </a:r>
            <a:r>
              <a:rPr lang="hu-HU" dirty="0" err="1"/>
              <a:t>press</a:t>
            </a:r>
            <a:r>
              <a:rPr lang="hu-HU" dirty="0"/>
              <a:t>/</a:t>
            </a:r>
            <a:r>
              <a:rPr lang="hu-HU" dirty="0" err="1"/>
              <a:t>periodicals</a:t>
            </a:r>
            <a:r>
              <a:rPr lang="hu-HU" dirty="0"/>
              <a:t>/</a:t>
            </a:r>
            <a:r>
              <a:rPr lang="hu-HU" dirty="0" err="1"/>
              <a:t>convergence</a:t>
            </a:r>
            <a:r>
              <a:rPr lang="hu-HU" dirty="0"/>
              <a:t>/</a:t>
            </a:r>
            <a:r>
              <a:rPr lang="hu-HU" dirty="0" err="1"/>
              <a:t>mathematical</a:t>
            </a:r>
            <a:r>
              <a:rPr lang="hu-HU" dirty="0"/>
              <a:t>-</a:t>
            </a:r>
            <a:r>
              <a:rPr lang="hu-HU" dirty="0" err="1"/>
              <a:t>treasure</a:t>
            </a:r>
            <a:r>
              <a:rPr lang="hu-HU" dirty="0"/>
              <a:t>-</a:t>
            </a:r>
            <a:r>
              <a:rPr lang="hu-HU" dirty="0" err="1"/>
              <a:t>ptolemy</a:t>
            </a:r>
            <a:r>
              <a:rPr lang="hu-HU" dirty="0"/>
              <a:t>-s-</a:t>
            </a:r>
            <a:r>
              <a:rPr lang="hu-HU" dirty="0" err="1"/>
              <a:t>almagest</a:t>
            </a:r>
            <a:endParaRPr lang="hu-HU" dirty="0"/>
          </a:p>
          <a:p>
            <a:r>
              <a:rPr lang="hu-HU" dirty="0" err="1"/>
              <a:t>Hipparkhosz</a:t>
            </a:r>
            <a:r>
              <a:rPr lang="hu-HU" dirty="0"/>
              <a:t> </a:t>
            </a:r>
            <a:r>
              <a:rPr lang="hu-HU" dirty="0" err="1"/>
              <a:t>kb</a:t>
            </a:r>
            <a:r>
              <a:rPr lang="hu-HU" dirty="0"/>
              <a:t> 1000 csillagból álló jegyzéke része lesz Claudius Ptolemaiosz Nagy Matematikai Rendszerének (13 kötetes mű) – az arab fordítás címe </a:t>
            </a:r>
            <a:r>
              <a:rPr lang="hu-HU" dirty="0" err="1"/>
              <a:t>Al</a:t>
            </a:r>
            <a:r>
              <a:rPr lang="hu-HU" dirty="0"/>
              <a:t> </a:t>
            </a:r>
            <a:r>
              <a:rPr lang="hu-HU" dirty="0" err="1"/>
              <a:t>Madzsiszti</a:t>
            </a:r>
            <a:r>
              <a:rPr lang="hu-HU" dirty="0"/>
              <a:t> – ez kerül vissza Európába, ahol </a:t>
            </a:r>
            <a:r>
              <a:rPr lang="hu-HU" dirty="0" err="1"/>
              <a:t>Almagestként</a:t>
            </a:r>
            <a:r>
              <a:rPr lang="hu-HU" dirty="0"/>
              <a:t> terjed el – rögzíti az ókori 48 csillagképet</a:t>
            </a:r>
          </a:p>
          <a:p>
            <a:r>
              <a:rPr lang="hu-HU" dirty="0"/>
              <a:t>Képen: az északi égbolt csillagképei – jól látható a két Medve, a Pegazus, Szűz, stb.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5981416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Kép: https://</a:t>
            </a:r>
            <a:r>
              <a:rPr lang="hu-HU" dirty="0" err="1"/>
              <a:t>media.sciencephoto.com</a:t>
            </a:r>
            <a:r>
              <a:rPr lang="hu-HU" dirty="0"/>
              <a:t>/image/</a:t>
            </a:r>
            <a:r>
              <a:rPr lang="hu-HU" dirty="0" err="1"/>
              <a:t>c0155214</a:t>
            </a:r>
            <a:r>
              <a:rPr lang="hu-HU" dirty="0"/>
              <a:t>/</a:t>
            </a:r>
            <a:r>
              <a:rPr lang="hu-HU" dirty="0" err="1"/>
              <a:t>800wm</a:t>
            </a:r>
            <a:r>
              <a:rPr lang="hu-HU" dirty="0"/>
              <a:t>/C0155214-Bayer_s_Uranometria_1603_.</a:t>
            </a:r>
            <a:r>
              <a:rPr lang="hu-HU" dirty="0" err="1"/>
              <a:t>jpg</a:t>
            </a:r>
            <a:endParaRPr lang="hu-HU" dirty="0"/>
          </a:p>
          <a:p>
            <a:endParaRPr lang="hu-HU" dirty="0"/>
          </a:p>
          <a:p>
            <a:r>
              <a:rPr lang="hu-HU" dirty="0"/>
              <a:t>Johannes Bayer </a:t>
            </a:r>
            <a:r>
              <a:rPr lang="hu-HU" dirty="0" err="1"/>
              <a:t>Uranometriaja</a:t>
            </a:r>
            <a:r>
              <a:rPr lang="hu-HU" dirty="0"/>
              <a:t> (1603). Bayer 12 új csillagképet alkotott a déli éggömbön: Páva, Tukán, Aranyhal, Vízikígyó (</a:t>
            </a:r>
            <a:r>
              <a:rPr lang="hu-HU" dirty="0" err="1"/>
              <a:t>Hydrusként</a:t>
            </a:r>
            <a:r>
              <a:rPr lang="hu-HU" dirty="0"/>
              <a:t> párként az Északi </a:t>
            </a:r>
            <a:r>
              <a:rPr lang="hu-HU" dirty="0" err="1"/>
              <a:t>Hydrának</a:t>
            </a:r>
            <a:r>
              <a:rPr lang="hu-HU" dirty="0"/>
              <a:t>) – a képen láthatóak.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457768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Kép: https://</a:t>
            </a:r>
            <a:r>
              <a:rPr lang="hu-HU" dirty="0" err="1"/>
              <a:t>upload.wikimedia.org</a:t>
            </a:r>
            <a:r>
              <a:rPr lang="hu-HU" dirty="0"/>
              <a:t>/</a:t>
            </a:r>
            <a:r>
              <a:rPr lang="hu-HU" dirty="0" err="1"/>
              <a:t>wikipedia</a:t>
            </a:r>
            <a:r>
              <a:rPr lang="hu-HU" dirty="0"/>
              <a:t>/</a:t>
            </a:r>
            <a:r>
              <a:rPr lang="hu-HU" dirty="0" err="1"/>
              <a:t>commons</a:t>
            </a:r>
            <a:r>
              <a:rPr lang="hu-HU" dirty="0"/>
              <a:t>/0/01/</a:t>
            </a:r>
            <a:r>
              <a:rPr lang="hu-HU" dirty="0" err="1"/>
              <a:t>Coelum_Stellatum_Christianum.jpg</a:t>
            </a:r>
            <a:endParaRPr lang="hu-HU" dirty="0"/>
          </a:p>
          <a:p>
            <a:endParaRPr lang="hu-HU" dirty="0"/>
          </a:p>
          <a:p>
            <a:r>
              <a:rPr lang="hu-HU" dirty="0"/>
              <a:t>Julius Schiller Keresztény Égbolt-atlasza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875134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1: https://</a:t>
            </a:r>
            <a:r>
              <a:rPr lang="hu-HU" dirty="0" err="1"/>
              <a:t>upload.wikimedia.org</a:t>
            </a:r>
            <a:r>
              <a:rPr lang="hu-HU" dirty="0"/>
              <a:t>/</a:t>
            </a:r>
            <a:r>
              <a:rPr lang="hu-HU" dirty="0" err="1"/>
              <a:t>wikipedia</a:t>
            </a:r>
            <a:r>
              <a:rPr lang="hu-HU" dirty="0"/>
              <a:t>/</a:t>
            </a:r>
            <a:r>
              <a:rPr lang="hu-HU" dirty="0" err="1"/>
              <a:t>commons</a:t>
            </a:r>
            <a:r>
              <a:rPr lang="hu-HU" dirty="0"/>
              <a:t>/d/</a:t>
            </a:r>
            <a:r>
              <a:rPr lang="hu-HU" dirty="0" err="1"/>
              <a:t>dd</a:t>
            </a:r>
            <a:r>
              <a:rPr lang="hu-HU" dirty="0"/>
              <a:t>/Johannes_Hevelius_-_Prodromus_Astronomia_-_Volume_III_%22Firmamentum_Sobiescianum%2C_sive_uranographia%22_-_Tavola_Emisfero_Boreale.jpg</a:t>
            </a:r>
          </a:p>
          <a:p>
            <a:r>
              <a:rPr lang="hu-HU" dirty="0"/>
              <a:t>Kép 2: https://</a:t>
            </a:r>
            <a:r>
              <a:rPr lang="hu-HU" dirty="0" err="1"/>
              <a:t>upload.wikimedia.org</a:t>
            </a:r>
            <a:r>
              <a:rPr lang="hu-HU" dirty="0"/>
              <a:t>/</a:t>
            </a:r>
            <a:r>
              <a:rPr lang="hu-HU" dirty="0" err="1"/>
              <a:t>wikipedia</a:t>
            </a:r>
            <a:r>
              <a:rPr lang="hu-HU" dirty="0"/>
              <a:t>/</a:t>
            </a:r>
            <a:r>
              <a:rPr lang="hu-HU" dirty="0" err="1"/>
              <a:t>commons</a:t>
            </a:r>
            <a:r>
              <a:rPr lang="hu-HU" dirty="0"/>
              <a:t>/4/44/Johannes_Hevelius_-_Prodromus_Astronomia_-_Volume_I_%22Prodromus_Astronomiae%22_-_Intestazione_I_Volume.jpg</a:t>
            </a:r>
          </a:p>
          <a:p>
            <a:endParaRPr lang="hu-HU" dirty="0"/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0657324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Kép: http://</a:t>
            </a:r>
            <a:r>
              <a:rPr lang="hu-HU" dirty="0" err="1"/>
              <a:t>www.ianridpath.com</a:t>
            </a:r>
            <a:r>
              <a:rPr lang="hu-HU" dirty="0"/>
              <a:t>/</a:t>
            </a:r>
            <a:r>
              <a:rPr lang="hu-HU" dirty="0" err="1"/>
              <a:t>startales</a:t>
            </a:r>
            <a:r>
              <a:rPr lang="hu-HU" dirty="0"/>
              <a:t>/</a:t>
            </a:r>
            <a:r>
              <a:rPr lang="hu-HU" dirty="0" err="1"/>
              <a:t>images</a:t>
            </a:r>
            <a:r>
              <a:rPr lang="hu-HU" dirty="0"/>
              <a:t>/</a:t>
            </a:r>
            <a:r>
              <a:rPr lang="hu-HU" dirty="0" err="1"/>
              <a:t>hevelius-prodromus-cropped-2212.jpg</a:t>
            </a:r>
            <a:endParaRPr lang="hu-HU" dirty="0"/>
          </a:p>
          <a:p>
            <a:r>
              <a:rPr lang="hu-HU" dirty="0" err="1"/>
              <a:t>Hevelius</a:t>
            </a:r>
            <a:r>
              <a:rPr lang="hu-HU" dirty="0"/>
              <a:t> bemutatja új csillagképeit Urániának, a csillagászat múzsájának, és a múlt számos nagy csillagászának (</a:t>
            </a:r>
            <a:r>
              <a:rPr lang="hu-HU" dirty="0" err="1"/>
              <a:t>Hipparkhosz</a:t>
            </a:r>
            <a:r>
              <a:rPr lang="hu-HU" dirty="0"/>
              <a:t>, </a:t>
            </a:r>
            <a:r>
              <a:rPr lang="hu-HU" dirty="0" err="1"/>
              <a:t>Timokharisz</a:t>
            </a:r>
            <a:r>
              <a:rPr lang="hu-HU" dirty="0"/>
              <a:t>, </a:t>
            </a:r>
            <a:r>
              <a:rPr lang="hu-HU" dirty="0" err="1"/>
              <a:t>Ulug</a:t>
            </a:r>
            <a:r>
              <a:rPr lang="hu-HU" dirty="0"/>
              <a:t> Bég, </a:t>
            </a:r>
            <a:r>
              <a:rPr lang="hu-HU" dirty="0" err="1"/>
              <a:t>Tycho</a:t>
            </a:r>
            <a:r>
              <a:rPr lang="hu-HU" dirty="0"/>
              <a:t> </a:t>
            </a:r>
            <a:r>
              <a:rPr lang="hu-HU" dirty="0" err="1"/>
              <a:t>Brahe</a:t>
            </a:r>
            <a:r>
              <a:rPr lang="hu-HU" dirty="0"/>
              <a:t>, Bernhard Walter – </a:t>
            </a:r>
            <a:r>
              <a:rPr lang="hu-HU" dirty="0" err="1"/>
              <a:t>Walterus</a:t>
            </a:r>
            <a:r>
              <a:rPr lang="hu-HU" dirty="0"/>
              <a:t> -, Ptolemaiosz, </a:t>
            </a:r>
            <a:r>
              <a:rPr lang="hu-HU" dirty="0" err="1"/>
              <a:t>Albateginusz</a:t>
            </a:r>
            <a:r>
              <a:rPr lang="hu-HU" dirty="0"/>
              <a:t>, IV Vilmos – </a:t>
            </a:r>
            <a:r>
              <a:rPr lang="hu-HU" dirty="0" err="1"/>
              <a:t>Princeps</a:t>
            </a:r>
            <a:r>
              <a:rPr lang="hu-HU" dirty="0"/>
              <a:t> Hass -, </a:t>
            </a:r>
            <a:r>
              <a:rPr lang="hu-HU" dirty="0" err="1"/>
              <a:t>Regiomontanus</a:t>
            </a:r>
            <a:r>
              <a:rPr lang="hu-HU" dirty="0"/>
              <a:t> és Kopernikusz). </a:t>
            </a:r>
            <a:r>
              <a:rPr lang="hu-HU" dirty="0" err="1"/>
              <a:t>Hevelius</a:t>
            </a:r>
            <a:r>
              <a:rPr lang="hu-HU" dirty="0"/>
              <a:t> 1687-es csillagatlaszának, a Firmamentum </a:t>
            </a:r>
            <a:r>
              <a:rPr lang="hu-HU" dirty="0" err="1"/>
              <a:t>Sobiescanum</a:t>
            </a:r>
            <a:r>
              <a:rPr lang="hu-HU" dirty="0"/>
              <a:t> címoldalát képezi</a:t>
            </a:r>
          </a:p>
          <a:p>
            <a:endParaRPr lang="hu-HU" dirty="0"/>
          </a:p>
          <a:p>
            <a:r>
              <a:rPr lang="hu-HU" dirty="0" err="1"/>
              <a:t>Hevelius</a:t>
            </a:r>
            <a:r>
              <a:rPr lang="hu-HU" dirty="0"/>
              <a:t> 12 új csillagképet alkotott: Kis Oroszlán, Vadászkutyák, Pajzs (</a:t>
            </a:r>
            <a:r>
              <a:rPr lang="hu-HU" dirty="0" err="1"/>
              <a:t>Scutum</a:t>
            </a:r>
            <a:r>
              <a:rPr lang="hu-HU" dirty="0"/>
              <a:t> </a:t>
            </a:r>
            <a:r>
              <a:rPr lang="hu-HU" dirty="0" err="1"/>
              <a:t>Sobiescianum</a:t>
            </a:r>
            <a:r>
              <a:rPr lang="hu-HU" dirty="0"/>
              <a:t>), Hiúz (</a:t>
            </a:r>
            <a:r>
              <a:rPr lang="hu-HU" dirty="0" err="1"/>
              <a:t>Lynx</a:t>
            </a:r>
            <a:r>
              <a:rPr lang="hu-HU" dirty="0"/>
              <a:t>), Gyík (</a:t>
            </a:r>
            <a:r>
              <a:rPr lang="hu-HU" dirty="0" err="1"/>
              <a:t>Lacerta</a:t>
            </a:r>
            <a:r>
              <a:rPr lang="hu-HU" dirty="0"/>
              <a:t>), Kis Róka (</a:t>
            </a:r>
            <a:r>
              <a:rPr lang="hu-HU" dirty="0" err="1"/>
              <a:t>Vulpecula</a:t>
            </a:r>
            <a:r>
              <a:rPr lang="hu-HU" dirty="0"/>
              <a:t>), Szextáns (</a:t>
            </a:r>
            <a:r>
              <a:rPr lang="hu-HU" dirty="0" err="1"/>
              <a:t>Sextans</a:t>
            </a:r>
            <a:r>
              <a:rPr lang="hu-HU" dirty="0"/>
              <a:t> </a:t>
            </a:r>
            <a:r>
              <a:rPr lang="hu-HU" dirty="0" err="1"/>
              <a:t>Uraniae</a:t>
            </a:r>
            <a:r>
              <a:rPr lang="hu-HU" dirty="0"/>
              <a:t>, Uránia szextánsa, a csillagászat múzsáját tisztelendő)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137019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Kép: https://</a:t>
            </a:r>
            <a:r>
              <a:rPr lang="hu-HU" dirty="0" err="1"/>
              <a:t>www.lindahall.org</a:t>
            </a:r>
            <a:r>
              <a:rPr lang="hu-HU" dirty="0"/>
              <a:t>/</a:t>
            </a:r>
            <a:r>
              <a:rPr lang="hu-HU" dirty="0" err="1"/>
              <a:t>nicolas-lacaille</a:t>
            </a:r>
            <a:r>
              <a:rPr lang="hu-HU" dirty="0"/>
              <a:t>/</a:t>
            </a:r>
          </a:p>
          <a:p>
            <a:endParaRPr lang="hu-HU" dirty="0"/>
          </a:p>
          <a:p>
            <a:r>
              <a:rPr lang="hu-HU" dirty="0"/>
              <a:t>Nicolas Louis de la </a:t>
            </a:r>
            <a:r>
              <a:rPr lang="hu-HU" dirty="0" err="1"/>
              <a:t>Caille</a:t>
            </a:r>
            <a:r>
              <a:rPr lang="hu-HU" dirty="0"/>
              <a:t> – déli égbolt feltérképezése – új </a:t>
            </a:r>
            <a:r>
              <a:rPr lang="hu-HU" dirty="0" err="1"/>
              <a:t>csk</a:t>
            </a:r>
            <a:r>
              <a:rPr lang="hu-HU" dirty="0"/>
              <a:t>-k a felvilágosodás jegyében – Hajókompasz, Véső, Körző, Festőállvány, Távcső</a:t>
            </a:r>
          </a:p>
          <a:p>
            <a:endParaRPr lang="hu-HU" dirty="0"/>
          </a:p>
          <a:p>
            <a:r>
              <a:rPr lang="hu-HU" dirty="0"/>
              <a:t>Johann </a:t>
            </a:r>
            <a:r>
              <a:rPr lang="hu-HU" dirty="0" err="1"/>
              <a:t>Ellert</a:t>
            </a:r>
            <a:r>
              <a:rPr lang="hu-HU" dirty="0"/>
              <a:t> </a:t>
            </a:r>
            <a:r>
              <a:rPr lang="hu-HU" dirty="0" err="1"/>
              <a:t>Bode</a:t>
            </a:r>
            <a:r>
              <a:rPr lang="hu-HU" dirty="0"/>
              <a:t> szintén – műszaki találmányok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21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77564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Kép: https://</a:t>
            </a:r>
            <a:r>
              <a:rPr lang="hu-HU" dirty="0" err="1"/>
              <a:t>www.lindahall.org</a:t>
            </a:r>
            <a:r>
              <a:rPr lang="hu-HU" dirty="0"/>
              <a:t>/</a:t>
            </a:r>
            <a:r>
              <a:rPr lang="hu-HU" dirty="0" err="1"/>
              <a:t>nicolas-lacaille</a:t>
            </a:r>
            <a:r>
              <a:rPr lang="hu-HU" dirty="0"/>
              <a:t>/</a:t>
            </a:r>
          </a:p>
          <a:p>
            <a:endParaRPr lang="hu-HU" dirty="0"/>
          </a:p>
          <a:p>
            <a:r>
              <a:rPr lang="hu-HU" dirty="0"/>
              <a:t>Nicolas Louis de la </a:t>
            </a:r>
            <a:r>
              <a:rPr lang="hu-HU" dirty="0" err="1"/>
              <a:t>Caille</a:t>
            </a:r>
            <a:r>
              <a:rPr lang="hu-HU" dirty="0"/>
              <a:t> – déli égbolt feltérképezése – új </a:t>
            </a:r>
            <a:r>
              <a:rPr lang="hu-HU" dirty="0" err="1"/>
              <a:t>csk</a:t>
            </a:r>
            <a:r>
              <a:rPr lang="hu-HU" dirty="0"/>
              <a:t>-k a felvilágosodás jegyében – Hajókompasz, Véső, Körző, Festőállvány, Távcső</a:t>
            </a:r>
          </a:p>
          <a:p>
            <a:endParaRPr lang="hu-HU" dirty="0"/>
          </a:p>
          <a:p>
            <a:r>
              <a:rPr lang="hu-HU" dirty="0"/>
              <a:t>Johann </a:t>
            </a:r>
            <a:r>
              <a:rPr lang="hu-HU" dirty="0" err="1"/>
              <a:t>Ellert</a:t>
            </a:r>
            <a:r>
              <a:rPr lang="hu-HU" dirty="0"/>
              <a:t> </a:t>
            </a:r>
            <a:r>
              <a:rPr lang="hu-HU" dirty="0" err="1"/>
              <a:t>Bode</a:t>
            </a:r>
            <a:r>
              <a:rPr lang="hu-HU" dirty="0"/>
              <a:t> szintén – műszaki találmányok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22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8648730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Orion kép: https://</a:t>
            </a:r>
            <a:r>
              <a:rPr lang="hu-HU" dirty="0" err="1"/>
              <a:t>www.iau.org</a:t>
            </a:r>
            <a:r>
              <a:rPr lang="hu-HU" dirty="0"/>
              <a:t>/</a:t>
            </a:r>
            <a:r>
              <a:rPr lang="hu-HU" dirty="0" err="1"/>
              <a:t>public</a:t>
            </a:r>
            <a:r>
              <a:rPr lang="hu-HU" dirty="0"/>
              <a:t>/</a:t>
            </a:r>
            <a:r>
              <a:rPr lang="hu-HU" dirty="0" err="1"/>
              <a:t>images</a:t>
            </a:r>
            <a:r>
              <a:rPr lang="hu-HU" dirty="0"/>
              <a:t>/</a:t>
            </a:r>
            <a:r>
              <a:rPr lang="hu-HU" dirty="0" err="1"/>
              <a:t>detail</a:t>
            </a:r>
            <a:r>
              <a:rPr lang="hu-HU" dirty="0"/>
              <a:t>/</a:t>
            </a:r>
            <a:r>
              <a:rPr lang="hu-HU" dirty="0" err="1"/>
              <a:t>ori</a:t>
            </a:r>
            <a:r>
              <a:rPr lang="hu-HU" dirty="0"/>
              <a:t>/</a:t>
            </a:r>
          </a:p>
          <a:p>
            <a:endParaRPr lang="hu-HU" dirty="0"/>
          </a:p>
          <a:p>
            <a:r>
              <a:rPr lang="hu-HU" dirty="0"/>
              <a:t>Ma: </a:t>
            </a:r>
            <a:r>
              <a:rPr lang="hu-HU" dirty="0" err="1"/>
              <a:t>IAU</a:t>
            </a:r>
            <a:r>
              <a:rPr lang="hu-HU" dirty="0"/>
              <a:t> meghat.: Eugene </a:t>
            </a:r>
            <a:r>
              <a:rPr lang="hu-HU" dirty="0" err="1"/>
              <a:t>Delporte</a:t>
            </a:r>
            <a:r>
              <a:rPr lang="hu-HU" dirty="0"/>
              <a:t> – határok kijelölése 1930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23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179649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Mit raktunk fel az égbe – történetek továbbadása</a:t>
            </a:r>
          </a:p>
          <a:p>
            <a:r>
              <a:rPr lang="hu-HU" dirty="0"/>
              <a:t>Képen: a </a:t>
            </a:r>
            <a:r>
              <a:rPr lang="hu-HU" dirty="0" err="1"/>
              <a:t>Farnese</a:t>
            </a:r>
            <a:r>
              <a:rPr lang="hu-HU" dirty="0"/>
              <a:t> Atlasz, a legkorábbi ismert éggömb – az eredetijét görög szobrász faragta i.e. 125 körül, valószínűleg </a:t>
            </a:r>
            <a:r>
              <a:rPr lang="hu-HU" dirty="0" err="1"/>
              <a:t>Hipparkhosz</a:t>
            </a:r>
            <a:r>
              <a:rPr lang="hu-HU" dirty="0"/>
              <a:t> csillagkatalógusa nyomán – kézfejénél a Nagy Kutya (</a:t>
            </a:r>
            <a:r>
              <a:rPr lang="hu-HU" dirty="0" err="1"/>
              <a:t>Canis</a:t>
            </a:r>
            <a:r>
              <a:rPr lang="hu-HU" dirty="0"/>
              <a:t> Maior), mellette a Hajófar (</a:t>
            </a:r>
            <a:r>
              <a:rPr lang="hu-HU" dirty="0" err="1"/>
              <a:t>Puppis</a:t>
            </a:r>
            <a:r>
              <a:rPr lang="hu-HU" dirty="0"/>
              <a:t>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592770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24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636475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Diasor vége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25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6953107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Váza kép: https://</a:t>
            </a:r>
            <a:r>
              <a:rPr lang="hu-HU" dirty="0" err="1"/>
              <a:t>upload.wikimedia.org</a:t>
            </a:r>
            <a:r>
              <a:rPr lang="hu-HU" dirty="0"/>
              <a:t>/</a:t>
            </a:r>
            <a:r>
              <a:rPr lang="hu-HU" dirty="0" err="1"/>
              <a:t>wikipedia</a:t>
            </a:r>
            <a:r>
              <a:rPr lang="hu-HU" dirty="0"/>
              <a:t>/</a:t>
            </a:r>
            <a:r>
              <a:rPr lang="hu-HU" dirty="0" err="1"/>
              <a:t>commons</a:t>
            </a:r>
            <a:r>
              <a:rPr lang="hu-HU" dirty="0"/>
              <a:t>/8/</a:t>
            </a:r>
            <a:r>
              <a:rPr lang="hu-HU" dirty="0" err="1"/>
              <a:t>8a</a:t>
            </a:r>
            <a:r>
              <a:rPr lang="hu-HU" dirty="0"/>
              <a:t>/Apulian_Red-Figure_Chous_%28Shape_3%29_with_Kallisto_Turning_into_a_Bear_%2C_about_360_BCE%2C_Terracotta%2C_Attributed_to_Near_the_Black_Fury_Group_%28Greek_%28Apulian%29%2C_active_early_300s_BCE%29_01.jpg</a:t>
            </a:r>
          </a:p>
          <a:p>
            <a:endParaRPr lang="hu-HU" dirty="0"/>
          </a:p>
          <a:p>
            <a:r>
              <a:rPr lang="hu-HU" dirty="0"/>
              <a:t>Festmény: Tiziano: </a:t>
            </a:r>
            <a:r>
              <a:rPr lang="hu-HU" dirty="0" err="1"/>
              <a:t>Artemis</a:t>
            </a:r>
            <a:r>
              <a:rPr lang="hu-HU" dirty="0"/>
              <a:t> és </a:t>
            </a:r>
            <a:r>
              <a:rPr lang="hu-HU" dirty="0" err="1"/>
              <a:t>Callisto</a:t>
            </a:r>
            <a:r>
              <a:rPr lang="hu-HU" dirty="0"/>
              <a:t>, 1556-59 https://</a:t>
            </a:r>
            <a:r>
              <a:rPr lang="hu-HU" dirty="0" err="1"/>
              <a:t>www.greekmythologyinart.com</a:t>
            </a:r>
            <a:r>
              <a:rPr lang="hu-HU" dirty="0"/>
              <a:t>/</a:t>
            </a:r>
            <a:r>
              <a:rPr lang="hu-HU" dirty="0" err="1"/>
              <a:t>uploads</a:t>
            </a:r>
            <a:r>
              <a:rPr lang="hu-HU" dirty="0"/>
              <a:t>/5/3/1/3/53133595/display-image-</a:t>
            </a:r>
            <a:r>
              <a:rPr lang="hu-HU" dirty="0" err="1"/>
              <a:t>php_40_orig.jpg</a:t>
            </a:r>
            <a:endParaRPr lang="hu-HU" dirty="0"/>
          </a:p>
          <a:p>
            <a:endParaRPr lang="hu-HU" dirty="0"/>
          </a:p>
          <a:p>
            <a:r>
              <a:rPr lang="hu-HU" dirty="0"/>
              <a:t>Metszet: 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Arcas és </a:t>
            </a:r>
            <a:r>
              <a:rPr lang="hu-HU" b="0" i="0" dirty="0" err="1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Callisto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hu-HU" b="0" i="0" dirty="0" err="1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Hendrik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b="0" i="0" dirty="0" err="1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Goltzius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 (után) (Holland, </a:t>
            </a:r>
            <a:r>
              <a:rPr lang="hu-HU" b="0" i="0" dirty="0" err="1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Mülbracht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, 1558-1617) </a:t>
            </a:r>
            <a:r>
              <a:rPr lang="hu-HU" dirty="0"/>
              <a:t> https://</a:t>
            </a:r>
            <a:r>
              <a:rPr lang="hu-HU" dirty="0" err="1"/>
              <a:t>upload.wikimedia.org</a:t>
            </a:r>
            <a:r>
              <a:rPr lang="hu-HU" dirty="0"/>
              <a:t>/</a:t>
            </a:r>
            <a:r>
              <a:rPr lang="hu-HU" dirty="0" err="1"/>
              <a:t>wikipedia</a:t>
            </a:r>
            <a:r>
              <a:rPr lang="hu-HU" dirty="0"/>
              <a:t>/</a:t>
            </a:r>
            <a:r>
              <a:rPr lang="hu-HU" dirty="0" err="1"/>
              <a:t>commons</a:t>
            </a:r>
            <a:r>
              <a:rPr lang="hu-HU" dirty="0"/>
              <a:t>/a/</a:t>
            </a:r>
            <a:r>
              <a:rPr lang="hu-HU" dirty="0" err="1"/>
              <a:t>a3</a:t>
            </a:r>
            <a:r>
              <a:rPr lang="hu-HU" dirty="0"/>
              <a:t>/Arcas_Preparing_to_Kill_his_Mother%2C_Changed_into_a_Bear_LACMA_M.83.119.3.jpg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26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315567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Váza kép: https://</a:t>
            </a:r>
            <a:r>
              <a:rPr lang="hu-HU" dirty="0" err="1"/>
              <a:t>upload.wikimedia.org</a:t>
            </a:r>
            <a:r>
              <a:rPr lang="hu-HU" dirty="0"/>
              <a:t>/</a:t>
            </a:r>
            <a:r>
              <a:rPr lang="hu-HU" dirty="0" err="1"/>
              <a:t>wikipedia</a:t>
            </a:r>
            <a:r>
              <a:rPr lang="hu-HU" dirty="0"/>
              <a:t>/</a:t>
            </a:r>
            <a:r>
              <a:rPr lang="hu-HU" dirty="0" err="1"/>
              <a:t>commons</a:t>
            </a:r>
            <a:r>
              <a:rPr lang="hu-HU" dirty="0"/>
              <a:t>/8/</a:t>
            </a:r>
            <a:r>
              <a:rPr lang="hu-HU" dirty="0" err="1"/>
              <a:t>8a</a:t>
            </a:r>
            <a:r>
              <a:rPr lang="hu-HU" dirty="0"/>
              <a:t>/Apulian_Red-Figure_Chous_%28Shape_3%29_with_Kallisto_Turning_into_a_Bear_%2C_about_360_BCE%2C_Terracotta%2C_Attributed_to_Near_the_Black_Fury_Group_%28Greek_%28Apulian%29%2C_active_early_300s_BCE%29_01.jpg</a:t>
            </a:r>
          </a:p>
          <a:p>
            <a:endParaRPr lang="hu-HU" dirty="0"/>
          </a:p>
          <a:p>
            <a:r>
              <a:rPr lang="hu-HU" dirty="0"/>
              <a:t>Festmény: Tiziano: </a:t>
            </a:r>
            <a:r>
              <a:rPr lang="hu-HU" dirty="0" err="1"/>
              <a:t>Artemis</a:t>
            </a:r>
            <a:r>
              <a:rPr lang="hu-HU" dirty="0"/>
              <a:t> és </a:t>
            </a:r>
            <a:r>
              <a:rPr lang="hu-HU" dirty="0" err="1"/>
              <a:t>Callisto</a:t>
            </a:r>
            <a:r>
              <a:rPr lang="hu-HU" dirty="0"/>
              <a:t>, 1556-59 https://</a:t>
            </a:r>
            <a:r>
              <a:rPr lang="hu-HU" dirty="0" err="1"/>
              <a:t>www.greekmythologyinart.com</a:t>
            </a:r>
            <a:r>
              <a:rPr lang="hu-HU" dirty="0"/>
              <a:t>/</a:t>
            </a:r>
            <a:r>
              <a:rPr lang="hu-HU" dirty="0" err="1"/>
              <a:t>uploads</a:t>
            </a:r>
            <a:r>
              <a:rPr lang="hu-HU" dirty="0"/>
              <a:t>/5/3/1/3/53133595/display-image-</a:t>
            </a:r>
            <a:r>
              <a:rPr lang="hu-HU" dirty="0" err="1"/>
              <a:t>php_40_orig.jpg</a:t>
            </a:r>
            <a:endParaRPr lang="hu-HU" dirty="0"/>
          </a:p>
          <a:p>
            <a:endParaRPr lang="hu-HU" dirty="0"/>
          </a:p>
          <a:p>
            <a:r>
              <a:rPr lang="hu-HU" dirty="0"/>
              <a:t>Metszet: 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Arcas és </a:t>
            </a:r>
            <a:r>
              <a:rPr lang="hu-HU" b="0" i="0" dirty="0" err="1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Callisto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 - </a:t>
            </a:r>
            <a:r>
              <a:rPr lang="hu-HU" b="0" i="0" dirty="0" err="1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Hendrik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hu-HU" b="0" i="0" dirty="0" err="1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Goltzius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 (után) (Holland, </a:t>
            </a:r>
            <a:r>
              <a:rPr lang="hu-HU" b="0" i="0" dirty="0" err="1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Mülbracht</a:t>
            </a:r>
            <a:r>
              <a:rPr lang="hu-HU" b="0" i="0" dirty="0">
                <a:solidFill>
                  <a:srgbClr val="878787"/>
                </a:solidFill>
                <a:effectLst/>
                <a:latin typeface="Arial" panose="020B0604020202020204" pitchFamily="34" charset="0"/>
              </a:rPr>
              <a:t>, 1558-1617) </a:t>
            </a:r>
            <a:r>
              <a:rPr lang="hu-HU" dirty="0"/>
              <a:t> https://</a:t>
            </a:r>
            <a:r>
              <a:rPr lang="hu-HU" dirty="0" err="1"/>
              <a:t>upload.wikimedia.org</a:t>
            </a:r>
            <a:r>
              <a:rPr lang="hu-HU" dirty="0"/>
              <a:t>/</a:t>
            </a:r>
            <a:r>
              <a:rPr lang="hu-HU" dirty="0" err="1"/>
              <a:t>wikipedia</a:t>
            </a:r>
            <a:r>
              <a:rPr lang="hu-HU" dirty="0"/>
              <a:t>/</a:t>
            </a:r>
            <a:r>
              <a:rPr lang="hu-HU" dirty="0" err="1"/>
              <a:t>commons</a:t>
            </a:r>
            <a:r>
              <a:rPr lang="hu-HU" dirty="0"/>
              <a:t>/a/</a:t>
            </a:r>
            <a:r>
              <a:rPr lang="hu-HU" dirty="0" err="1"/>
              <a:t>a3</a:t>
            </a:r>
            <a:r>
              <a:rPr lang="hu-HU" dirty="0"/>
              <a:t>/Arcas_Preparing_to_Kill_his_Mother%2C_Changed_into_a_Bear_LACMA_M.83.119.3.jpg</a:t>
            </a:r>
          </a:p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27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80451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Kép: </a:t>
            </a:r>
            <a:r>
              <a:rPr lang="hu-HU" b="0" i="1" dirty="0" err="1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PRÉHISTOMUSEUM</a:t>
            </a:r>
            <a:endParaRPr lang="hu-HU" b="0" i="1" dirty="0">
              <a:solidFill>
                <a:srgbClr val="000000"/>
              </a:solidFill>
              <a:effectLst/>
              <a:latin typeface="Montserrat" panose="00000500000000000000" pitchFamily="2" charset="-18"/>
            </a:endParaRPr>
          </a:p>
          <a:p>
            <a:endParaRPr lang="hu-HU" b="0" i="1" dirty="0">
              <a:solidFill>
                <a:srgbClr val="000000"/>
              </a:solidFill>
              <a:effectLst/>
              <a:latin typeface="Montserrat" panose="00000500000000000000" pitchFamily="2" charset="-18"/>
            </a:endParaRPr>
          </a:p>
          <a:p>
            <a:r>
              <a:rPr lang="hu-HU" b="0" i="1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Mikoriak az első csillagképek? Első lehetséges feljegyzések között: </a:t>
            </a:r>
            <a:r>
              <a:rPr lang="hu-HU" b="0" i="1" dirty="0" err="1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Lascaux</a:t>
            </a:r>
            <a:r>
              <a:rPr lang="hu-HU" b="0" i="1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-i barlang barlangrajzai a Bikák termének nevezett barlangrészben: kb. 17000 évvel ezelőttről – </a:t>
            </a:r>
            <a:r>
              <a:rPr lang="hu-HU" b="0" i="1" dirty="0" err="1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Pleiádok</a:t>
            </a:r>
            <a:r>
              <a:rPr lang="hu-HU" b="0" i="1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 a bika felett és a </a:t>
            </a:r>
            <a:r>
              <a:rPr lang="hu-HU" b="0" i="1" dirty="0" err="1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Hyádok</a:t>
            </a:r>
            <a:r>
              <a:rPr lang="hu-HU" b="0" i="1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 a Bikában – talán a Bika csillagkép </a:t>
            </a:r>
            <a:r>
              <a:rPr lang="hu-HU" b="0" i="1" dirty="0" err="1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előfutára</a:t>
            </a:r>
            <a:r>
              <a:rPr lang="hu-HU" b="0" i="1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? (forrás: </a:t>
            </a:r>
            <a:r>
              <a:rPr lang="hu-HU" b="0" i="1" dirty="0" err="1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IAU</a:t>
            </a:r>
            <a:r>
              <a:rPr lang="hu-HU" b="0" i="1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 </a:t>
            </a:r>
            <a:r>
              <a:rPr lang="hu-HU" b="0" i="1" dirty="0" err="1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Astronomical</a:t>
            </a:r>
            <a:r>
              <a:rPr lang="hu-HU" b="0" i="1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 </a:t>
            </a:r>
            <a:r>
              <a:rPr lang="hu-HU" b="0" i="1" dirty="0" err="1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Heritage</a:t>
            </a:r>
            <a:r>
              <a:rPr lang="hu-HU" b="0" i="1" dirty="0">
                <a:solidFill>
                  <a:srgbClr val="000000"/>
                </a:solidFill>
                <a:effectLst/>
                <a:latin typeface="Montserrat" panose="00000500000000000000" pitchFamily="2" charset="-18"/>
              </a:rPr>
              <a:t>)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6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1600945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hu-HU" dirty="0"/>
              <a:t>Kép: https://</a:t>
            </a:r>
            <a:r>
              <a:rPr lang="hu-HU" dirty="0" err="1"/>
              <a:t>upload.wikimedia.org</a:t>
            </a:r>
            <a:r>
              <a:rPr lang="hu-HU" dirty="0"/>
              <a:t>/</a:t>
            </a:r>
            <a:r>
              <a:rPr lang="hu-HU" dirty="0" err="1"/>
              <a:t>wikipedia</a:t>
            </a:r>
            <a:r>
              <a:rPr lang="hu-HU" dirty="0"/>
              <a:t>/</a:t>
            </a:r>
            <a:r>
              <a:rPr lang="hu-HU" dirty="0" err="1"/>
              <a:t>commons</a:t>
            </a:r>
            <a:r>
              <a:rPr lang="hu-HU" dirty="0"/>
              <a:t>/</a:t>
            </a:r>
            <a:r>
              <a:rPr lang="hu-HU" dirty="0" err="1"/>
              <a:t>thumb</a:t>
            </a:r>
            <a:r>
              <a:rPr lang="hu-HU" dirty="0"/>
              <a:t>/7/</a:t>
            </a:r>
            <a:r>
              <a:rPr lang="hu-HU" dirty="0" err="1"/>
              <a:t>7b</a:t>
            </a:r>
            <a:r>
              <a:rPr lang="hu-HU" dirty="0"/>
              <a:t>/</a:t>
            </a:r>
            <a:r>
              <a:rPr lang="hu-HU" dirty="0" err="1"/>
              <a:t>Nebra_Scheibe.jpg</a:t>
            </a:r>
            <a:r>
              <a:rPr lang="hu-HU" dirty="0"/>
              <a:t>/</a:t>
            </a:r>
            <a:r>
              <a:rPr lang="hu-HU" dirty="0" err="1"/>
              <a:t>1200px-Nebra_Scheibe.jpg</a:t>
            </a:r>
            <a:endParaRPr lang="hu-HU" dirty="0"/>
          </a:p>
          <a:p>
            <a:endParaRPr lang="hu-HU" dirty="0"/>
          </a:p>
          <a:p>
            <a:r>
              <a:rPr lang="hu-HU" dirty="0"/>
              <a:t>Az egyik legkorábbi égboltábrázolás – bronzkori vagy 2020-</a:t>
            </a:r>
            <a:r>
              <a:rPr lang="hu-HU" dirty="0" err="1"/>
              <a:t>as</a:t>
            </a:r>
            <a:r>
              <a:rPr lang="hu-HU" dirty="0"/>
              <a:t> kutatások alapján vaskori, vita tárgya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7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50708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i.e. 625-</a:t>
            </a:r>
            <a:r>
              <a:rPr lang="hu-HU" dirty="0" err="1"/>
              <a:t>ből</a:t>
            </a:r>
            <a:r>
              <a:rPr lang="hu-HU" dirty="0"/>
              <a:t> származó edénytöredék (bika, kígyó, kutyák? Skorpió, delfin, oroszlán?) </a:t>
            </a:r>
            <a:r>
              <a:rPr lang="hu-HU" dirty="0">
                <a:sym typeface="Wingdings" panose="05000000000000000000" pitchFamily="2" charset="2"/>
              </a:rPr>
              <a:t> </a:t>
            </a:r>
            <a:r>
              <a:rPr lang="hu-HU" dirty="0"/>
              <a:t>John Barnes régész kutató: az állatok így együtt vélhetően csillagképeket ábrázolnak: az edényen látható bika, kígyó, egy nagy kutya, egy kisebb kutya vagy nyúl, skorpió, delfin és oroszlán – az állatcsoportok ábrázolása gyakori volt, de itt az állatok megválasztása elég furcsa/különleges: Barnes</a:t>
            </a:r>
            <a:r>
              <a:rPr lang="en-US" dirty="0"/>
              <a:t>: </a:t>
            </a:r>
            <a:r>
              <a:rPr lang="hu-HU" dirty="0"/>
              <a:t>a bika a </a:t>
            </a:r>
            <a:r>
              <a:rPr lang="en-US" dirty="0"/>
              <a:t>Taurus; </a:t>
            </a:r>
            <a:r>
              <a:rPr lang="hu-HU" dirty="0"/>
              <a:t>a kígyó vélhetően a </a:t>
            </a:r>
            <a:r>
              <a:rPr lang="en-US" dirty="0"/>
              <a:t>Hydra (</a:t>
            </a:r>
            <a:r>
              <a:rPr lang="hu-HU" dirty="0"/>
              <a:t>semmint a </a:t>
            </a:r>
            <a:r>
              <a:rPr lang="en-US" dirty="0"/>
              <a:t>Serpens </a:t>
            </a:r>
            <a:r>
              <a:rPr lang="hu-HU" dirty="0"/>
              <a:t>vagy a </a:t>
            </a:r>
            <a:r>
              <a:rPr lang="en-US" dirty="0"/>
              <a:t>Draco, </a:t>
            </a:r>
            <a:r>
              <a:rPr lang="hu-HU" dirty="0"/>
              <a:t>két másik kígyószerű csillagkép, melyeket ismertek a görögök</a:t>
            </a:r>
            <a:r>
              <a:rPr lang="en-US" dirty="0"/>
              <a:t>); </a:t>
            </a:r>
            <a:r>
              <a:rPr lang="hu-HU" dirty="0"/>
              <a:t>a nyúl a </a:t>
            </a:r>
            <a:r>
              <a:rPr lang="en-US" dirty="0"/>
              <a:t>Lepus</a:t>
            </a:r>
            <a:r>
              <a:rPr lang="hu-HU" dirty="0"/>
              <a:t> (ismerték a görögök)</a:t>
            </a:r>
            <a:r>
              <a:rPr lang="en-US" dirty="0"/>
              <a:t>; </a:t>
            </a:r>
            <a:r>
              <a:rPr lang="hu-HU" dirty="0"/>
              <a:t>a kutya a </a:t>
            </a:r>
            <a:r>
              <a:rPr lang="en-US" dirty="0"/>
              <a:t>Canis Major </a:t>
            </a:r>
            <a:r>
              <a:rPr lang="hu-HU" dirty="0"/>
              <a:t>vagy a </a:t>
            </a:r>
            <a:r>
              <a:rPr lang="en-US" dirty="0"/>
              <a:t>Canis Minor; </a:t>
            </a:r>
            <a:r>
              <a:rPr lang="hu-HU" dirty="0"/>
              <a:t>a skorpió a </a:t>
            </a:r>
            <a:r>
              <a:rPr lang="en-US" dirty="0"/>
              <a:t>Scorpius; </a:t>
            </a:r>
            <a:r>
              <a:rPr lang="hu-HU" dirty="0"/>
              <a:t>a delfin a </a:t>
            </a:r>
            <a:r>
              <a:rPr lang="en-US" dirty="0"/>
              <a:t>Delphinus</a:t>
            </a:r>
            <a:r>
              <a:rPr lang="hu-HU" dirty="0"/>
              <a:t> (Ovidius a Római naptárban a lantos énekes </a:t>
            </a:r>
            <a:r>
              <a:rPr lang="hu-HU" dirty="0" err="1"/>
              <a:t>Árion</a:t>
            </a:r>
            <a:r>
              <a:rPr lang="hu-HU" dirty="0"/>
              <a:t> mondáját beszéli el: a lantos </a:t>
            </a:r>
            <a:r>
              <a:rPr lang="hu-HU" dirty="0" err="1"/>
              <a:t>Áriont</a:t>
            </a:r>
            <a:r>
              <a:rPr lang="hu-HU" dirty="0"/>
              <a:t> kifosztották és a tengerbe akarták dobni, ám ő könyörgött, hogy a lantján még egy utolsó dalt hadd játszhasson el – a delfinek meghallották, és köré gyűltek, egyikük a vízbe lökött </a:t>
            </a:r>
            <a:r>
              <a:rPr lang="hu-HU" dirty="0" err="1"/>
              <a:t>Áriont</a:t>
            </a:r>
            <a:r>
              <a:rPr lang="hu-HU" dirty="0"/>
              <a:t> a hátára vette, megmentve őt, ezért az istenek a delfint az égre emelték)</a:t>
            </a:r>
            <a:r>
              <a:rPr lang="en-US" dirty="0"/>
              <a:t>; </a:t>
            </a:r>
            <a:r>
              <a:rPr lang="hu-HU" dirty="0"/>
              <a:t>és az oroszlán a</a:t>
            </a:r>
            <a:r>
              <a:rPr lang="en-US" dirty="0"/>
              <a:t> Leo</a:t>
            </a:r>
            <a:r>
              <a:rPr lang="hu-HU" dirty="0"/>
              <a:t> – nem naptárként, csak „gyűjteményként” ábrázolja vélhetően a csillagképeket, mert nem az égen megjelenő sorrendben vannak.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8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7482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Kép forrása: </a:t>
            </a:r>
            <a:r>
              <a:rPr lang="hu-HU" sz="1200" dirty="0">
                <a:solidFill>
                  <a:schemeClr val="bg1"/>
                </a:solidFill>
              </a:rPr>
              <a:t>https://</a:t>
            </a:r>
            <a:r>
              <a:rPr lang="hu-HU" sz="1200" dirty="0" err="1">
                <a:solidFill>
                  <a:schemeClr val="bg1"/>
                </a:solidFill>
              </a:rPr>
              <a:t>www.wwu.edu</a:t>
            </a:r>
            <a:r>
              <a:rPr lang="hu-HU" sz="1200" dirty="0">
                <a:solidFill>
                  <a:schemeClr val="bg1"/>
                </a:solidFill>
              </a:rPr>
              <a:t>/</a:t>
            </a:r>
            <a:r>
              <a:rPr lang="hu-HU" sz="1200" dirty="0" err="1">
                <a:solidFill>
                  <a:schemeClr val="bg1"/>
                </a:solidFill>
              </a:rPr>
              <a:t>astro101</a:t>
            </a:r>
            <a:r>
              <a:rPr lang="hu-HU" sz="1200" dirty="0">
                <a:solidFill>
                  <a:schemeClr val="bg1"/>
                </a:solidFill>
              </a:rPr>
              <a:t>/101/</a:t>
            </a:r>
            <a:r>
              <a:rPr lang="hu-HU" sz="1200" dirty="0" err="1">
                <a:solidFill>
                  <a:schemeClr val="bg1"/>
                </a:solidFill>
              </a:rPr>
              <a:t>zodiac.jpg</a:t>
            </a:r>
            <a:endParaRPr lang="hu-HU" dirty="0"/>
          </a:p>
          <a:p>
            <a:endParaRPr lang="hu-HU" dirty="0"/>
          </a:p>
          <a:p>
            <a:r>
              <a:rPr lang="hu-HU" dirty="0"/>
              <a:t>Ekliptika: a Föld pályája által meghatározott sík és az égbolt metszésvonala</a:t>
            </a:r>
          </a:p>
          <a:p>
            <a:endParaRPr lang="hu-HU" dirty="0"/>
          </a:p>
          <a:p>
            <a:r>
              <a:rPr lang="hu-HU" dirty="0"/>
              <a:t>I.e. 3. évezred: négy zodiákus csillagkép: Bika: tavasz, állatok szaporítási időszaka, Oroszlán: nyári meleg, Skorpió: őszi napéjegyenlőség (szimbólumértéke nem világos), Vízöntő: téli esős időszak</a:t>
            </a:r>
          </a:p>
          <a:p>
            <a:endParaRPr lang="hu-HU" dirty="0"/>
          </a:p>
          <a:p>
            <a:r>
              <a:rPr lang="hu-HU" dirty="0"/>
              <a:t>I.e. 2. évezred: a Nap útja (ekliptika) mentén kijelölik: Ikrek, Szűz, Nyilas, Halak, Bak</a:t>
            </a:r>
          </a:p>
          <a:p>
            <a:r>
              <a:rPr lang="hu-HU" dirty="0"/>
              <a:t>Legkésőbbiek: Kos, Rák, Mérleg (először a Skorpióval összekapcsolva, annak ollóiként jelenik meg)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9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785095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Ekliptika: a Föld pályája által meghatározott sík és az égbolt metszésvonala</a:t>
            </a:r>
          </a:p>
          <a:p>
            <a:endParaRPr lang="hu-HU" dirty="0"/>
          </a:p>
          <a:p>
            <a:r>
              <a:rPr lang="hu-HU" dirty="0"/>
              <a:t>I.e. 3. évezred: négy zodiákus csillagkép: Bika: tavasz, állatok szaporítási időszaka, Oroszlán: nyári meleg, Skorpió: őszi napéjegyenlőség (szimbólumértéke nem világos), Vízöntő: téli esős időszak</a:t>
            </a:r>
          </a:p>
          <a:p>
            <a:endParaRPr lang="hu-HU" dirty="0"/>
          </a:p>
          <a:p>
            <a:r>
              <a:rPr lang="hu-HU" dirty="0"/>
              <a:t>I.e. 2. évezred: a Nap útja (ekliptika) mentén kijelölik: Ikrek, Szűz, Nyilas, Halak, Bak</a:t>
            </a:r>
          </a:p>
          <a:p>
            <a:r>
              <a:rPr lang="hu-HU" dirty="0"/>
              <a:t>Legkésőbbiek: Kos, Rák, Mérleg (először a Skorpióval összekapcsolva, annak ollóiként jelenik meg)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10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6057185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Ekliptika: a Föld pályája által meghatározott sík és az égbolt metszésvonala</a:t>
            </a:r>
          </a:p>
          <a:p>
            <a:endParaRPr lang="hu-HU" dirty="0"/>
          </a:p>
          <a:p>
            <a:r>
              <a:rPr lang="hu-HU" dirty="0"/>
              <a:t>I.e. 3. évezred: négy zodiákus csillagkép: Bika: tavasz, állatok szaporítási időszaka, Oroszlán: nyári meleg, Skorpió: őszi napéjegyenlőség (szimbólumértéke nem világos), Vízöntő: téli esős időszak</a:t>
            </a:r>
          </a:p>
          <a:p>
            <a:endParaRPr lang="hu-HU" dirty="0"/>
          </a:p>
          <a:p>
            <a:r>
              <a:rPr lang="hu-HU" dirty="0"/>
              <a:t>I.e. 2. évezred: a Nap útja (ekliptika) mentén kijelölik: Ikrek, Szűz, Nyilas, Halak, Bak</a:t>
            </a:r>
          </a:p>
          <a:p>
            <a:r>
              <a:rPr lang="hu-HU" dirty="0"/>
              <a:t>Legkésőbbiek: Kos, Rák, Mérleg (először a Skorpióval összekapcsolva, annak ollóiként jelenik meg)</a:t>
            </a:r>
          </a:p>
          <a:p>
            <a:endParaRPr lang="hu-HU" dirty="0"/>
          </a:p>
          <a:p>
            <a:r>
              <a:rPr lang="hu-HU" dirty="0"/>
              <a:t>A görög kultúra i.e. 500 körül szinte változatlanul vette át a közel-keleti állatövet.</a:t>
            </a:r>
          </a:p>
          <a:p>
            <a:r>
              <a:rPr lang="hu-HU" dirty="0"/>
              <a:t>A mezopotámiai-görög állatöv csillagképeit vették át a késői egyiptomi korban, az elnevezéseket átalakították saját hitvilágukra.</a:t>
            </a:r>
          </a:p>
          <a:p>
            <a:endParaRPr lang="hu-HU" dirty="0"/>
          </a:p>
          <a:p>
            <a:r>
              <a:rPr lang="hu-HU" dirty="0"/>
              <a:t>Kezdetben a természeti jelenség adta a csillag/kép nevét </a:t>
            </a:r>
            <a:r>
              <a:rPr lang="hu-HU" dirty="0">
                <a:sym typeface="Wingdings" panose="05000000000000000000" pitchFamily="2" charset="2"/>
              </a:rPr>
              <a:t> később már úgy vélték, egy adott esemény azért következik be, mert a Nap egy adott csillagképben áll</a:t>
            </a:r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11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744379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u-HU" dirty="0"/>
              <a:t>Precesszió kép 1: https://</a:t>
            </a:r>
            <a:r>
              <a:rPr lang="hu-HU" dirty="0" err="1"/>
              <a:t>cdn.britannica.com</a:t>
            </a:r>
            <a:r>
              <a:rPr lang="hu-HU" dirty="0"/>
              <a:t>/98/94898-050-</a:t>
            </a:r>
            <a:r>
              <a:rPr lang="hu-HU" dirty="0" err="1"/>
              <a:t>13CC9915</a:t>
            </a:r>
            <a:r>
              <a:rPr lang="hu-HU" dirty="0"/>
              <a:t>/</a:t>
            </a:r>
            <a:r>
              <a:rPr lang="hu-HU" dirty="0" err="1"/>
              <a:t>Earth-axis-rotation-precession-North-Pole-circle.jpg</a:t>
            </a:r>
            <a:endParaRPr lang="hu-HU" dirty="0"/>
          </a:p>
          <a:p>
            <a:r>
              <a:rPr lang="hu-HU" dirty="0"/>
              <a:t>Precesszió kép 2: https://</a:t>
            </a:r>
            <a:r>
              <a:rPr lang="hu-HU" dirty="0" err="1"/>
              <a:t>upload.wikimedia.org</a:t>
            </a:r>
            <a:r>
              <a:rPr lang="hu-HU" dirty="0"/>
              <a:t>/</a:t>
            </a:r>
            <a:r>
              <a:rPr lang="hu-HU" dirty="0" err="1"/>
              <a:t>wikipedia</a:t>
            </a:r>
            <a:r>
              <a:rPr lang="hu-HU" dirty="0"/>
              <a:t>/</a:t>
            </a:r>
            <a:r>
              <a:rPr lang="hu-HU" dirty="0" err="1"/>
              <a:t>commons</a:t>
            </a:r>
            <a:r>
              <a:rPr lang="hu-HU" dirty="0"/>
              <a:t>/1/16/</a:t>
            </a:r>
            <a:r>
              <a:rPr lang="hu-HU" dirty="0" err="1"/>
              <a:t>Precession_N.gif</a:t>
            </a:r>
            <a:endParaRPr lang="hu-HU" dirty="0"/>
          </a:p>
          <a:p>
            <a:endParaRPr lang="hu-HU" dirty="0"/>
          </a:p>
          <a:p>
            <a:r>
              <a:rPr lang="hu-HU" dirty="0"/>
              <a:t>Precesszió: Föld tengelyirányának elfordulása </a:t>
            </a:r>
            <a:r>
              <a:rPr lang="hu-HU" dirty="0">
                <a:sym typeface="Wingdings" panose="05000000000000000000" pitchFamily="2" charset="2"/>
              </a:rPr>
              <a:t> az égi egyenlítő és az ekliptika egyik metszéspontja, ahol a Nap tavaszi napéjegyenlőségkor tartózkodik (=tavaszpont), a Kos csillagképbe tolódott i.e. 500 körülre  a Kos csillagképtől kezdték a zodiákus csillaképeinek felsorolását – ma is ezt alkalmazzák, bár mára már a tavaszpont a Halakban, a Vízöntő határán van</a:t>
            </a:r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A2CD98-9D0D-46F8-863C-0A2AA536D628}" type="slidenum">
              <a:rPr lang="hu-HU" smtClean="0"/>
              <a:t>12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396781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F60DFB4-D59F-4D58-97C2-CDFDC7D1666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1FBD0573-AD1E-4B96-B400-6EFCC407C3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u-HU"/>
              <a:t>Kattintson ide az alcím mintájának szerkesztéséhez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090CDE7C-AFA0-4CAC-83FB-B807035FF5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EA3DD973-7849-444E-BEF9-3274A2CA17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5840E3C3-83E7-4203-A9B4-96175D4242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260312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AE9513B-9118-4F00-9344-F5BDB7EE99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69782F94-6B41-4123-B0BC-942DC75E5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7AE06E2E-B012-4094-B2A2-0B30B4B295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85B3695D-CA9F-43ED-893B-6148180A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C2820194-1883-4928-BCA8-C258B9DAFC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60691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>
            <a:extLst>
              <a:ext uri="{FF2B5EF4-FFF2-40B4-BE49-F238E27FC236}">
                <a16:creationId xmlns:a16="http://schemas.microsoft.com/office/drawing/2014/main" id="{64556E93-09CA-42FF-903E-590B1DAAE0F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Függőleges szöveg helye 2">
            <a:extLst>
              <a:ext uri="{FF2B5EF4-FFF2-40B4-BE49-F238E27FC236}">
                <a16:creationId xmlns:a16="http://schemas.microsoft.com/office/drawing/2014/main" id="{C19DAAC9-6DD0-459F-8251-D9ADE0BD16E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E1D11A44-42F8-44FA-B4CC-89E64676D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F82D9103-7190-43A5-9BBE-263EC6000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235B42AC-FF69-4081-A3BF-887B9CEB8C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505842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71023BF-50B1-429A-8CE6-562DB43442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1DB80356-E087-4B5E-A832-31583BDE72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2C5ED03E-8CFE-4E23-B300-C779E14DB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810E8E6-05B8-4ADA-85F6-BF6C2AAE99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7D59F8AA-9C43-4EF2-8667-6725B9D781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4133782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1D31023E-803E-4E2E-8FEE-B0EA98D2A2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5D518D9F-217E-4354-B19A-61723D5063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452DDE0F-9119-44F7-A3A0-D16B939A67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D1F2CB0D-7625-42EB-B9F3-B3C0B1422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D3F10B7C-1F80-404F-BCB5-63333941C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098612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D504ABBD-808C-4A78-B05B-C894242A8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51452B90-8AAF-48B4-81EE-CA7509FFE1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BEA5FBA9-429B-496E-A2AE-84094EBE322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FC11AE72-C1DA-4DF1-B5B0-982A42E12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059F80E3-1903-4F16-8ACE-F356AFBFE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D515DD12-F3A6-4C92-B76C-CF757158AF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6187129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39A32DB6-25D3-43B0-8A55-53A864227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30500B90-4694-4065-94A1-3889BC3B9C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Tartalom helye 3">
            <a:extLst>
              <a:ext uri="{FF2B5EF4-FFF2-40B4-BE49-F238E27FC236}">
                <a16:creationId xmlns:a16="http://schemas.microsoft.com/office/drawing/2014/main" id="{36078298-29D4-4F7A-9DDC-0B505C28A9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5" name="Szöveg helye 4">
            <a:extLst>
              <a:ext uri="{FF2B5EF4-FFF2-40B4-BE49-F238E27FC236}">
                <a16:creationId xmlns:a16="http://schemas.microsoft.com/office/drawing/2014/main" id="{D65D97DE-CFE8-45FE-978F-48DA9164C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Tartalom helye 5">
            <a:extLst>
              <a:ext uri="{FF2B5EF4-FFF2-40B4-BE49-F238E27FC236}">
                <a16:creationId xmlns:a16="http://schemas.microsoft.com/office/drawing/2014/main" id="{5915001B-E07D-451A-A2DF-415D5AD07EB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7" name="Dátum helye 6">
            <a:extLst>
              <a:ext uri="{FF2B5EF4-FFF2-40B4-BE49-F238E27FC236}">
                <a16:creationId xmlns:a16="http://schemas.microsoft.com/office/drawing/2014/main" id="{9A395EBD-C9A1-4C0E-8D9F-B134F2459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8" name="Élőláb helye 7">
            <a:extLst>
              <a:ext uri="{FF2B5EF4-FFF2-40B4-BE49-F238E27FC236}">
                <a16:creationId xmlns:a16="http://schemas.microsoft.com/office/drawing/2014/main" id="{AF0A1276-C3FA-48DA-8CF6-02A2623A1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>
            <a:extLst>
              <a:ext uri="{FF2B5EF4-FFF2-40B4-BE49-F238E27FC236}">
                <a16:creationId xmlns:a16="http://schemas.microsoft.com/office/drawing/2014/main" id="{20DD5DF9-287D-4F8A-9CCD-AB5F2A02F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5167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AC524111-2977-4267-9663-598467A91F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</a:p>
        </p:txBody>
      </p:sp>
      <p:sp>
        <p:nvSpPr>
          <p:cNvPr id="3" name="Dátum helye 2">
            <a:extLst>
              <a:ext uri="{FF2B5EF4-FFF2-40B4-BE49-F238E27FC236}">
                <a16:creationId xmlns:a16="http://schemas.microsoft.com/office/drawing/2014/main" id="{C3BD325F-B120-472D-970C-14AE1E0FE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4" name="Élőláb helye 3">
            <a:extLst>
              <a:ext uri="{FF2B5EF4-FFF2-40B4-BE49-F238E27FC236}">
                <a16:creationId xmlns:a16="http://schemas.microsoft.com/office/drawing/2014/main" id="{7C3807CB-9C7D-4095-ADA9-48D7DCCEA7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>
            <a:extLst>
              <a:ext uri="{FF2B5EF4-FFF2-40B4-BE49-F238E27FC236}">
                <a16:creationId xmlns:a16="http://schemas.microsoft.com/office/drawing/2014/main" id="{D28CE64A-285D-4D13-B220-CD0E574D7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6940998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>
            <a:extLst>
              <a:ext uri="{FF2B5EF4-FFF2-40B4-BE49-F238E27FC236}">
                <a16:creationId xmlns:a16="http://schemas.microsoft.com/office/drawing/2014/main" id="{FEBCD692-A761-4044-A1DE-60D2BE5887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3" name="Élőláb helye 2">
            <a:extLst>
              <a:ext uri="{FF2B5EF4-FFF2-40B4-BE49-F238E27FC236}">
                <a16:creationId xmlns:a16="http://schemas.microsoft.com/office/drawing/2014/main" id="{D8922BDB-C66C-41EF-BDDB-E8A0EA6D2B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>
            <a:extLst>
              <a:ext uri="{FF2B5EF4-FFF2-40B4-BE49-F238E27FC236}">
                <a16:creationId xmlns:a16="http://schemas.microsoft.com/office/drawing/2014/main" id="{33770E28-C9B4-4F8B-B824-9717165E9B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9609082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20D2627D-7837-4BE5-970F-44355B4914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Tartalom helye 2">
            <a:extLst>
              <a:ext uri="{FF2B5EF4-FFF2-40B4-BE49-F238E27FC236}">
                <a16:creationId xmlns:a16="http://schemas.microsoft.com/office/drawing/2014/main" id="{6A4A0422-BA21-476D-989C-271AFF0669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9E2F8523-F50A-4173-B98F-E633F112BD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34EB759E-7419-4737-8E69-CD2158090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C82BC07-1D58-4585-B1E2-0E1DB4674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58BC6EA5-670C-46AE-B4AF-7EE4E4449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8294774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>
            <a:extLst>
              <a:ext uri="{FF2B5EF4-FFF2-40B4-BE49-F238E27FC236}">
                <a16:creationId xmlns:a16="http://schemas.microsoft.com/office/drawing/2014/main" id="{8D0A40D1-480E-4BE2-9D57-AFB5C8A53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u-HU"/>
              <a:t>Mintacím szerkesztése</a:t>
            </a:r>
          </a:p>
        </p:txBody>
      </p:sp>
      <p:sp>
        <p:nvSpPr>
          <p:cNvPr id="3" name="Kép helye 2">
            <a:extLst>
              <a:ext uri="{FF2B5EF4-FFF2-40B4-BE49-F238E27FC236}">
                <a16:creationId xmlns:a16="http://schemas.microsoft.com/office/drawing/2014/main" id="{83008AC3-DFA5-4654-BE0B-1010FF22CF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>
            <a:extLst>
              <a:ext uri="{FF2B5EF4-FFF2-40B4-BE49-F238E27FC236}">
                <a16:creationId xmlns:a16="http://schemas.microsoft.com/office/drawing/2014/main" id="{A6205C6D-0521-42E8-B26D-DC26F9EF2C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átum helye 4">
            <a:extLst>
              <a:ext uri="{FF2B5EF4-FFF2-40B4-BE49-F238E27FC236}">
                <a16:creationId xmlns:a16="http://schemas.microsoft.com/office/drawing/2014/main" id="{75768D38-5A4A-4EBC-9D19-5F9EE411F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6" name="Élőláb helye 5">
            <a:extLst>
              <a:ext uri="{FF2B5EF4-FFF2-40B4-BE49-F238E27FC236}">
                <a16:creationId xmlns:a16="http://schemas.microsoft.com/office/drawing/2014/main" id="{441B6AE3-9E10-4513-83AC-4CA5B01C5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>
            <a:extLst>
              <a:ext uri="{FF2B5EF4-FFF2-40B4-BE49-F238E27FC236}">
                <a16:creationId xmlns:a16="http://schemas.microsoft.com/office/drawing/2014/main" id="{8321D14C-CA89-40DB-8902-5E05BD664F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42854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>
            <a:extLst>
              <a:ext uri="{FF2B5EF4-FFF2-40B4-BE49-F238E27FC236}">
                <a16:creationId xmlns:a16="http://schemas.microsoft.com/office/drawing/2014/main" id="{05F70433-6F1D-440D-8DB4-863E8FBEF6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</a:p>
        </p:txBody>
      </p:sp>
      <p:sp>
        <p:nvSpPr>
          <p:cNvPr id="3" name="Szöveg helye 2">
            <a:extLst>
              <a:ext uri="{FF2B5EF4-FFF2-40B4-BE49-F238E27FC236}">
                <a16:creationId xmlns:a16="http://schemas.microsoft.com/office/drawing/2014/main" id="{A4190043-02A6-466C-BE40-21F2B08DAA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4" name="Dátum helye 3">
            <a:extLst>
              <a:ext uri="{FF2B5EF4-FFF2-40B4-BE49-F238E27FC236}">
                <a16:creationId xmlns:a16="http://schemas.microsoft.com/office/drawing/2014/main" id="{B54BCC39-F2E7-43A3-AD1B-AC5EC33D91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F54D1-91F6-4EC4-857D-7549ED2A117D}" type="datetimeFigureOut">
              <a:rPr lang="hu-HU" smtClean="0"/>
              <a:t>2022. 04. 25.</a:t>
            </a:fld>
            <a:endParaRPr lang="hu-HU"/>
          </a:p>
        </p:txBody>
      </p:sp>
      <p:sp>
        <p:nvSpPr>
          <p:cNvPr id="5" name="Élőláb helye 4">
            <a:extLst>
              <a:ext uri="{FF2B5EF4-FFF2-40B4-BE49-F238E27FC236}">
                <a16:creationId xmlns:a16="http://schemas.microsoft.com/office/drawing/2014/main" id="{41434F70-46FC-47EB-B755-42756C25FA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>
            <a:extLst>
              <a:ext uri="{FF2B5EF4-FFF2-40B4-BE49-F238E27FC236}">
                <a16:creationId xmlns:a16="http://schemas.microsoft.com/office/drawing/2014/main" id="{96FDCDD1-EDE7-4537-8F2C-FE3B75DAE2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7B4FD6-B2F7-48F0-A205-5438A0FCAECF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78696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greekmythologyinart.com/" TargetMode="External"/><Relationship Id="rId4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f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DFC4E4F1-5D03-4CC0-B521-62454A3330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1" b="10869"/>
          <a:stretch/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sp>
        <p:nvSpPr>
          <p:cNvPr id="2" name="Cím 1">
            <a:extLst>
              <a:ext uri="{FF2B5EF4-FFF2-40B4-BE49-F238E27FC236}">
                <a16:creationId xmlns:a16="http://schemas.microsoft.com/office/drawing/2014/main" id="{4E5D6BC8-EDEE-4E22-8D2F-27A0B37B5A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0194" y="3822700"/>
            <a:ext cx="12130596" cy="977900"/>
          </a:xfrm>
        </p:spPr>
        <p:txBody>
          <a:bodyPr anchor="t">
            <a:normAutofit/>
          </a:bodyPr>
          <a:lstStyle/>
          <a:p>
            <a:r>
              <a:rPr lang="hu-HU" sz="4800" b="1" dirty="0">
                <a:latin typeface="Adobe Garamond Pro Bold" panose="02020702060506020403" pitchFamily="18" charset="-18"/>
              </a:rPr>
              <a:t>Betekintés a csillagképek történetébe</a:t>
            </a:r>
          </a:p>
        </p:txBody>
      </p:sp>
      <p:sp>
        <p:nvSpPr>
          <p:cNvPr id="3" name="Alcím 2">
            <a:extLst>
              <a:ext uri="{FF2B5EF4-FFF2-40B4-BE49-F238E27FC236}">
                <a16:creationId xmlns:a16="http://schemas.microsoft.com/office/drawing/2014/main" id="{9DA7475F-CA36-43EC-AF76-F8832A307A1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1014" y="5110619"/>
            <a:ext cx="12191999" cy="1781741"/>
          </a:xfrm>
        </p:spPr>
        <p:txBody>
          <a:bodyPr>
            <a:normAutofit/>
          </a:bodyPr>
          <a:lstStyle/>
          <a:p>
            <a:r>
              <a:rPr lang="hu-HU" sz="2000" b="1" dirty="0">
                <a:latin typeface="Adobe Garamond Pro Bold" panose="02020702060506020403" pitchFamily="18" charset="-18"/>
              </a:rPr>
              <a:t>Bőgner Rebeka</a:t>
            </a:r>
          </a:p>
          <a:p>
            <a:r>
              <a:rPr lang="hu-HU" sz="1600" b="1" dirty="0">
                <a:latin typeface="Adobe Garamond Pro Bold" panose="02020702060506020403" pitchFamily="18" charset="-18"/>
              </a:rPr>
              <a:t>ELTE/</a:t>
            </a:r>
            <a:r>
              <a:rPr lang="hu-HU" sz="1600" b="1" dirty="0" err="1">
                <a:latin typeface="Adobe Garamond Pro Bold" panose="02020702060506020403" pitchFamily="18" charset="-18"/>
              </a:rPr>
              <a:t>UBFC</a:t>
            </a:r>
            <a:endParaRPr lang="hu-HU" sz="1600" b="1" dirty="0">
              <a:latin typeface="Adobe Garamond Pro Bold" panose="02020702060506020403" pitchFamily="18" charset="-18"/>
            </a:endParaRPr>
          </a:p>
          <a:p>
            <a:r>
              <a:rPr lang="hu-HU" sz="1800" b="1" dirty="0">
                <a:latin typeface="Adobe Garamond Pro Bold" panose="02020702060506020403" pitchFamily="18" charset="-18"/>
              </a:rPr>
              <a:t> </a:t>
            </a:r>
          </a:p>
          <a:p>
            <a:endParaRPr lang="hu-HU" sz="1200" b="1" dirty="0">
              <a:latin typeface="Adobe Garamond Pro Bold" panose="02020702060506020403" pitchFamily="18" charset="-18"/>
            </a:endParaRPr>
          </a:p>
          <a:p>
            <a:r>
              <a:rPr lang="hu-HU" sz="1600" b="1" dirty="0">
                <a:latin typeface="Adobe Garamond Pro Bold" panose="02020702060506020403" pitchFamily="18" charset="-18"/>
              </a:rPr>
              <a:t>Hogy is van ez? Tudományos érdekességek világa – </a:t>
            </a:r>
            <a:r>
              <a:rPr lang="hu-HU" sz="1600" b="1" dirty="0" err="1">
                <a:latin typeface="Adobe Garamond Pro Bold" panose="02020702060506020403" pitchFamily="18" charset="-18"/>
              </a:rPr>
              <a:t>NKE</a:t>
            </a:r>
            <a:r>
              <a:rPr lang="hu-HU" sz="1600" b="1" dirty="0">
                <a:latin typeface="Adobe Garamond Pro Bold" panose="02020702060506020403" pitchFamily="18" charset="-18"/>
              </a:rPr>
              <a:t>, 2022.04.25.</a:t>
            </a:r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CC3AE494-E938-41DA-AD59-38D82F3D54F5}"/>
              </a:ext>
            </a:extLst>
          </p:cNvPr>
          <p:cNvSpPr txBox="1"/>
          <p:nvPr/>
        </p:nvSpPr>
        <p:spPr>
          <a:xfrm rot="5400000">
            <a:off x="9272530" y="3939545"/>
            <a:ext cx="557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/>
              <a:t>Kép forrása: </a:t>
            </a:r>
            <a:r>
              <a:rPr lang="hu-HU" sz="1100" dirty="0" err="1"/>
              <a:t>wikimedia</a:t>
            </a:r>
            <a:r>
              <a:rPr lang="hu-HU" sz="1100" dirty="0"/>
              <a:t> </a:t>
            </a:r>
            <a:r>
              <a:rPr lang="hu-HU" sz="1100" dirty="0" err="1"/>
              <a:t>commons</a:t>
            </a:r>
            <a:endParaRPr lang="hu-HU" sz="1100" dirty="0"/>
          </a:p>
        </p:txBody>
      </p:sp>
      <p:pic>
        <p:nvPicPr>
          <p:cNvPr id="8194" name="Picture 2" descr="Logo UBFC - CGFL">
            <a:extLst>
              <a:ext uri="{FF2B5EF4-FFF2-40B4-BE49-F238E27FC236}">
                <a16:creationId xmlns:a16="http://schemas.microsoft.com/office/drawing/2014/main" id="{ECF850AD-99AD-47C8-9A18-384D678A6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012" y="6001489"/>
            <a:ext cx="1719943" cy="80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Márton Borsi">
            <a:extLst>
              <a:ext uri="{FF2B5EF4-FFF2-40B4-BE49-F238E27FC236}">
                <a16:creationId xmlns:a16="http://schemas.microsoft.com/office/drawing/2014/main" id="{4FFBF525-CF11-46CF-9C2E-2413C27775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10" y="4583737"/>
            <a:ext cx="2351745" cy="1527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28773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CFE2B3C-D478-4A4D-A988-3200F56F3B5D}"/>
              </a:ext>
            </a:extLst>
          </p:cNvPr>
          <p:cNvSpPr txBox="1"/>
          <p:nvPr/>
        </p:nvSpPr>
        <p:spPr>
          <a:xfrm rot="5400000">
            <a:off x="8743149" y="3410164"/>
            <a:ext cx="6634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 forrása: </a:t>
            </a:r>
            <a:r>
              <a:rPr lang="en-US" sz="1100" dirty="0">
                <a:solidFill>
                  <a:schemeClr val="bg1"/>
                </a:solidFill>
              </a:rPr>
              <a:t>University of Hong Kong Dept of Physics</a:t>
            </a:r>
            <a:r>
              <a:rPr lang="hu-HU" sz="1100" dirty="0">
                <a:solidFill>
                  <a:schemeClr val="bg1"/>
                </a:solidFill>
              </a:rPr>
              <a:t>;  https://</a:t>
            </a:r>
            <a:r>
              <a:rPr lang="hu-HU" sz="1100" dirty="0" err="1">
                <a:solidFill>
                  <a:schemeClr val="bg1"/>
                </a:solidFill>
              </a:rPr>
              <a:t>www.wwu.edu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astro101</a:t>
            </a:r>
            <a:r>
              <a:rPr lang="hu-HU" sz="1100" dirty="0">
                <a:solidFill>
                  <a:schemeClr val="bg1"/>
                </a:solidFill>
              </a:rPr>
              <a:t>/101/</a:t>
            </a:r>
            <a:r>
              <a:rPr lang="hu-HU" sz="1100" dirty="0" err="1">
                <a:solidFill>
                  <a:schemeClr val="bg1"/>
                </a:solidFill>
              </a:rPr>
              <a:t>zodiac.jpg</a:t>
            </a:r>
            <a:endParaRPr lang="hu-HU" sz="1100" dirty="0">
              <a:solidFill>
                <a:schemeClr val="bg1"/>
              </a:solidFill>
            </a:endParaRPr>
          </a:p>
        </p:txBody>
      </p:sp>
      <p:pic>
        <p:nvPicPr>
          <p:cNvPr id="9" name="Picture 2">
            <a:extLst>
              <a:ext uri="{FF2B5EF4-FFF2-40B4-BE49-F238E27FC236}">
                <a16:creationId xmlns:a16="http://schemas.microsoft.com/office/drawing/2014/main" id="{238AFA60-F2C9-4309-B5EE-D0EAAC2FF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70" y="223939"/>
            <a:ext cx="6718300" cy="641012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2" name="Téglalap 11">
            <a:extLst>
              <a:ext uri="{FF2B5EF4-FFF2-40B4-BE49-F238E27FC236}">
                <a16:creationId xmlns:a16="http://schemas.microsoft.com/office/drawing/2014/main" id="{09331FD7-1990-463B-A0F2-B1A336F6E0C5}"/>
              </a:ext>
            </a:extLst>
          </p:cNvPr>
          <p:cNvSpPr/>
          <p:nvPr/>
        </p:nvSpPr>
        <p:spPr>
          <a:xfrm>
            <a:off x="2867396" y="4852460"/>
            <a:ext cx="1089660" cy="441960"/>
          </a:xfrm>
          <a:prstGeom prst="rect">
            <a:avLst/>
          </a:prstGeom>
          <a:solidFill>
            <a:srgbClr val="000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4" name="Téglalap 13">
            <a:extLst>
              <a:ext uri="{FF2B5EF4-FFF2-40B4-BE49-F238E27FC236}">
                <a16:creationId xmlns:a16="http://schemas.microsoft.com/office/drawing/2014/main" id="{D68DC476-212E-4FA4-9402-CA24ED3151B1}"/>
              </a:ext>
            </a:extLst>
          </p:cNvPr>
          <p:cNvSpPr/>
          <p:nvPr/>
        </p:nvSpPr>
        <p:spPr>
          <a:xfrm>
            <a:off x="7857490" y="5971121"/>
            <a:ext cx="1089660" cy="441960"/>
          </a:xfrm>
          <a:prstGeom prst="rect">
            <a:avLst/>
          </a:prstGeom>
          <a:solidFill>
            <a:srgbClr val="000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8" name="Téglalap 17">
            <a:extLst>
              <a:ext uri="{FF2B5EF4-FFF2-40B4-BE49-F238E27FC236}">
                <a16:creationId xmlns:a16="http://schemas.microsoft.com/office/drawing/2014/main" id="{60EEC46B-36AB-47F4-92A8-D411576DD4A7}"/>
              </a:ext>
            </a:extLst>
          </p:cNvPr>
          <p:cNvSpPr/>
          <p:nvPr/>
        </p:nvSpPr>
        <p:spPr>
          <a:xfrm>
            <a:off x="8868410" y="1717459"/>
            <a:ext cx="508000" cy="441960"/>
          </a:xfrm>
          <a:prstGeom prst="rect">
            <a:avLst/>
          </a:prstGeom>
          <a:solidFill>
            <a:srgbClr val="00053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2454405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CFE2B3C-D478-4A4D-A988-3200F56F3B5D}"/>
              </a:ext>
            </a:extLst>
          </p:cNvPr>
          <p:cNvSpPr txBox="1"/>
          <p:nvPr/>
        </p:nvSpPr>
        <p:spPr>
          <a:xfrm rot="5400000">
            <a:off x="8743149" y="3410164"/>
            <a:ext cx="6634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 forrása: </a:t>
            </a:r>
            <a:r>
              <a:rPr lang="en-US" sz="1100" dirty="0">
                <a:solidFill>
                  <a:schemeClr val="bg1"/>
                </a:solidFill>
              </a:rPr>
              <a:t>University of Hong Kong Dep</a:t>
            </a:r>
            <a:r>
              <a:rPr lang="hu-HU" sz="1100" dirty="0">
                <a:solidFill>
                  <a:schemeClr val="bg1"/>
                </a:solidFill>
              </a:rPr>
              <a:t>artment</a:t>
            </a:r>
            <a:r>
              <a:rPr lang="en-US" sz="1100" dirty="0">
                <a:solidFill>
                  <a:schemeClr val="bg1"/>
                </a:solidFill>
              </a:rPr>
              <a:t> of Physics</a:t>
            </a:r>
            <a:r>
              <a:rPr lang="hu-HU" sz="1100" dirty="0">
                <a:solidFill>
                  <a:schemeClr val="bg1"/>
                </a:solidFill>
              </a:rPr>
              <a:t>;  https://</a:t>
            </a:r>
            <a:r>
              <a:rPr lang="hu-HU" sz="1100" dirty="0" err="1">
                <a:solidFill>
                  <a:schemeClr val="bg1"/>
                </a:solidFill>
              </a:rPr>
              <a:t>www.wwu.edu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astro101</a:t>
            </a:r>
            <a:r>
              <a:rPr lang="hu-HU" sz="1100" dirty="0">
                <a:solidFill>
                  <a:schemeClr val="bg1"/>
                </a:solidFill>
              </a:rPr>
              <a:t>/101/</a:t>
            </a:r>
            <a:r>
              <a:rPr lang="hu-HU" sz="1100" dirty="0" err="1">
                <a:solidFill>
                  <a:schemeClr val="bg1"/>
                </a:solidFill>
              </a:rPr>
              <a:t>zodiac.jpg</a:t>
            </a:r>
            <a:endParaRPr lang="hu-HU" sz="1100" dirty="0">
              <a:solidFill>
                <a:schemeClr val="bg1"/>
              </a:solidFill>
            </a:endParaRP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9367783D-6EF0-4597-BEBB-B766EFF066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4970" y="223939"/>
            <a:ext cx="6718300" cy="6410122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9528624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158A4B81-65EF-49C9-A067-258596AEFA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300" y="1092200"/>
            <a:ext cx="4933950" cy="493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E65FEF89-D4CF-4876-BB50-55E5862DD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5300" y="571500"/>
            <a:ext cx="5715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C3442C54-094F-4B85-9FE4-A6FF62818DF2}"/>
              </a:ext>
            </a:extLst>
          </p:cNvPr>
          <p:cNvSpPr txBox="1"/>
          <p:nvPr/>
        </p:nvSpPr>
        <p:spPr>
          <a:xfrm rot="5400000">
            <a:off x="9183630" y="3939545"/>
            <a:ext cx="557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/>
              <a:t>Képek forrása: Encyclopaedia Britannica, </a:t>
            </a:r>
            <a:r>
              <a:rPr lang="hu-HU" sz="1100" dirty="0" err="1"/>
              <a:t>wikimedia</a:t>
            </a:r>
            <a:r>
              <a:rPr lang="hu-HU" sz="1100" dirty="0"/>
              <a:t> </a:t>
            </a:r>
            <a:r>
              <a:rPr lang="hu-HU" sz="1100" dirty="0" err="1"/>
              <a:t>commons</a:t>
            </a:r>
            <a:endParaRPr lang="hu-HU" sz="1100"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173D953E-B5B5-4F6C-9F6A-ECAC195FF2E2}"/>
              </a:ext>
            </a:extLst>
          </p:cNvPr>
          <p:cNvSpPr txBox="1"/>
          <p:nvPr/>
        </p:nvSpPr>
        <p:spPr>
          <a:xfrm>
            <a:off x="3143250" y="4274820"/>
            <a:ext cx="2011680" cy="369332"/>
          </a:xfrm>
          <a:prstGeom prst="rect">
            <a:avLst/>
          </a:prstGeom>
          <a:solidFill>
            <a:srgbClr val="E1F3FD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Föld pályasíkja</a:t>
            </a: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2D72C3E6-F52F-43F1-A8C7-F5D984CEF052}"/>
              </a:ext>
            </a:extLst>
          </p:cNvPr>
          <p:cNvSpPr txBox="1"/>
          <p:nvPr/>
        </p:nvSpPr>
        <p:spPr>
          <a:xfrm>
            <a:off x="3406140" y="2331720"/>
            <a:ext cx="1896110" cy="6515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46C530F6-76DF-429C-ACA4-5D943386CC62}"/>
              </a:ext>
            </a:extLst>
          </p:cNvPr>
          <p:cNvSpPr txBox="1"/>
          <p:nvPr/>
        </p:nvSpPr>
        <p:spPr>
          <a:xfrm>
            <a:off x="3089910" y="3200400"/>
            <a:ext cx="2060945" cy="7734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hu-HU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03576967-92B4-4BC7-B38F-C8E1217F8830}"/>
              </a:ext>
            </a:extLst>
          </p:cNvPr>
          <p:cNvSpPr txBox="1"/>
          <p:nvPr/>
        </p:nvSpPr>
        <p:spPr>
          <a:xfrm>
            <a:off x="3089910" y="1342628"/>
            <a:ext cx="164211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hu-HU" dirty="0"/>
              <a:t>Sarkcsillag felé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93EEE592-5F53-4809-A89B-1E9A89EC0D1C}"/>
              </a:ext>
            </a:extLst>
          </p:cNvPr>
          <p:cNvSpPr txBox="1"/>
          <p:nvPr/>
        </p:nvSpPr>
        <p:spPr>
          <a:xfrm>
            <a:off x="368300" y="1092200"/>
            <a:ext cx="183769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i.sz. 14000 körül: a Vega felé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B79D88C1-6D2A-45EC-8155-DED0D5100143}"/>
              </a:ext>
            </a:extLst>
          </p:cNvPr>
          <p:cNvSpPr txBox="1"/>
          <p:nvPr/>
        </p:nvSpPr>
        <p:spPr>
          <a:xfrm>
            <a:off x="1657350" y="5255121"/>
            <a:ext cx="164211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dirty="0"/>
              <a:t>Föld forgástengelye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538DE20-8408-4DB0-932E-9D0D9024C180}"/>
              </a:ext>
            </a:extLst>
          </p:cNvPr>
          <p:cNvSpPr txBox="1"/>
          <p:nvPr/>
        </p:nvSpPr>
        <p:spPr>
          <a:xfrm>
            <a:off x="7631430" y="907534"/>
            <a:ext cx="1040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 err="1">
                <a:solidFill>
                  <a:schemeClr val="bg1"/>
                </a:solidFill>
              </a:rPr>
              <a:t>Polaris</a:t>
            </a:r>
            <a:endParaRPr lang="hu-HU" b="1" dirty="0">
              <a:solidFill>
                <a:schemeClr val="bg1"/>
              </a:solidFill>
            </a:endParaRPr>
          </a:p>
        </p:txBody>
      </p:sp>
      <p:sp>
        <p:nvSpPr>
          <p:cNvPr id="12" name="Szövegdoboz 11">
            <a:extLst>
              <a:ext uri="{FF2B5EF4-FFF2-40B4-BE49-F238E27FC236}">
                <a16:creationId xmlns:a16="http://schemas.microsoft.com/office/drawing/2014/main" id="{06DF3CD2-A2C5-4E64-A346-AA5727E7BD8F}"/>
              </a:ext>
            </a:extLst>
          </p:cNvPr>
          <p:cNvSpPr txBox="1"/>
          <p:nvPr/>
        </p:nvSpPr>
        <p:spPr>
          <a:xfrm>
            <a:off x="7909560" y="5747727"/>
            <a:ext cx="8801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b="1" dirty="0">
                <a:solidFill>
                  <a:schemeClr val="bg1"/>
                </a:solidFill>
              </a:rPr>
              <a:t>Vega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F2C2F9B-B50F-4545-AFCD-E7B403B165A9}"/>
              </a:ext>
            </a:extLst>
          </p:cNvPr>
          <p:cNvSpPr txBox="1"/>
          <p:nvPr/>
        </p:nvSpPr>
        <p:spPr>
          <a:xfrm>
            <a:off x="8151495" y="1711960"/>
            <a:ext cx="15411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Kis Medve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CF646F00-BE72-4F32-ADAE-54935BCF7099}"/>
              </a:ext>
            </a:extLst>
          </p:cNvPr>
          <p:cNvSpPr txBox="1"/>
          <p:nvPr/>
        </p:nvSpPr>
        <p:spPr>
          <a:xfrm>
            <a:off x="6892290" y="5901452"/>
            <a:ext cx="739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Lant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7EC1841D-84EF-4551-9CA9-073B4990F4F0}"/>
              </a:ext>
            </a:extLst>
          </p:cNvPr>
          <p:cNvSpPr txBox="1"/>
          <p:nvPr/>
        </p:nvSpPr>
        <p:spPr>
          <a:xfrm>
            <a:off x="5692140" y="5255121"/>
            <a:ext cx="129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Hattyú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24991143-D1A6-4BAB-8711-AD1D70E0DD1F}"/>
              </a:ext>
            </a:extLst>
          </p:cNvPr>
          <p:cNvSpPr txBox="1"/>
          <p:nvPr/>
        </p:nvSpPr>
        <p:spPr>
          <a:xfrm>
            <a:off x="5833745" y="1586537"/>
            <a:ext cx="10972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err="1">
                <a:solidFill>
                  <a:schemeClr val="bg1"/>
                </a:solidFill>
              </a:rPr>
              <a:t>Cepheusz</a:t>
            </a:r>
            <a:endParaRPr lang="hu-HU" dirty="0">
              <a:solidFill>
                <a:schemeClr val="bg1"/>
              </a:solidFill>
            </a:endParaRP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2498F3F-74B1-4AC5-9C18-9D02D02A805E}"/>
              </a:ext>
            </a:extLst>
          </p:cNvPr>
          <p:cNvSpPr txBox="1"/>
          <p:nvPr/>
        </p:nvSpPr>
        <p:spPr>
          <a:xfrm>
            <a:off x="8789670" y="3637280"/>
            <a:ext cx="12915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Sárkány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53F794AE-2D69-4215-96C6-86988F0FB4F4}"/>
              </a:ext>
            </a:extLst>
          </p:cNvPr>
          <p:cNvSpPr txBox="1"/>
          <p:nvPr/>
        </p:nvSpPr>
        <p:spPr>
          <a:xfrm>
            <a:off x="9692640" y="5747727"/>
            <a:ext cx="1308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>
                <a:solidFill>
                  <a:schemeClr val="bg1"/>
                </a:solidFill>
              </a:rPr>
              <a:t>Herkules</a:t>
            </a:r>
          </a:p>
        </p:txBody>
      </p:sp>
    </p:spTree>
    <p:extLst>
      <p:ext uri="{BB962C8B-B14F-4D97-AF65-F5344CB8AC3E}">
        <p14:creationId xmlns:p14="http://schemas.microsoft.com/office/powerpoint/2010/main" val="251768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Kép 19">
            <a:extLst>
              <a:ext uri="{FF2B5EF4-FFF2-40B4-BE49-F238E27FC236}">
                <a16:creationId xmlns:a16="http://schemas.microsoft.com/office/drawing/2014/main" id="{9ABE046E-9BF7-4F27-BAF6-5F1C163F23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805" y="116615"/>
            <a:ext cx="10324387" cy="6228920"/>
          </a:xfrm>
          <a:prstGeom prst="rect">
            <a:avLst/>
          </a:prstGeom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99FDE770-C330-4055-8B26-03409A3DF1D5}"/>
              </a:ext>
            </a:extLst>
          </p:cNvPr>
          <p:cNvSpPr txBox="1"/>
          <p:nvPr/>
        </p:nvSpPr>
        <p:spPr>
          <a:xfrm rot="5400000">
            <a:off x="9183630" y="3854907"/>
            <a:ext cx="5575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/>
              <a:t>Kép forrása: </a:t>
            </a:r>
            <a:r>
              <a:rPr lang="hu-HU" sz="1100" dirty="0" err="1"/>
              <a:t>Theodossiou</a:t>
            </a:r>
            <a:r>
              <a:rPr lang="hu-HU" sz="1100" dirty="0"/>
              <a:t> </a:t>
            </a:r>
            <a:r>
              <a:rPr lang="hu-HU" sz="1100" dirty="0" err="1"/>
              <a:t>et</a:t>
            </a:r>
            <a:r>
              <a:rPr lang="hu-HU" sz="1100" dirty="0"/>
              <a:t> </a:t>
            </a:r>
            <a:r>
              <a:rPr lang="hu-HU" sz="1100" dirty="0" err="1"/>
              <a:t>al</a:t>
            </a:r>
            <a:r>
              <a:rPr lang="hu-HU" sz="1100" dirty="0"/>
              <a:t>.: </a:t>
            </a:r>
            <a:r>
              <a:rPr lang="hu-HU" sz="1100" dirty="0" err="1"/>
              <a:t>Astronomy</a:t>
            </a:r>
            <a:r>
              <a:rPr lang="hu-HU" sz="1100" dirty="0"/>
              <a:t> and </a:t>
            </a:r>
            <a:r>
              <a:rPr lang="hu-HU" sz="1100" dirty="0" err="1"/>
              <a:t>Constellations</a:t>
            </a:r>
            <a:r>
              <a:rPr lang="hu-HU" sz="1100" dirty="0"/>
              <a:t> in </a:t>
            </a:r>
            <a:r>
              <a:rPr lang="hu-HU" sz="1100" dirty="0" err="1"/>
              <a:t>the</a:t>
            </a:r>
            <a:r>
              <a:rPr lang="hu-HU" sz="1100" dirty="0"/>
              <a:t> </a:t>
            </a:r>
            <a:r>
              <a:rPr lang="hu-HU" sz="1100" dirty="0" err="1"/>
              <a:t>Iliad</a:t>
            </a:r>
            <a:r>
              <a:rPr lang="hu-HU" sz="1100" dirty="0"/>
              <a:t> and </a:t>
            </a:r>
            <a:r>
              <a:rPr lang="hu-HU" sz="1100" dirty="0" err="1"/>
              <a:t>Odyssey</a:t>
            </a:r>
            <a:r>
              <a:rPr lang="hu-HU" sz="1100" dirty="0"/>
              <a:t>, </a:t>
            </a:r>
          </a:p>
          <a:p>
            <a:pPr algn="r"/>
            <a:r>
              <a:rPr lang="hu-HU" sz="1100" dirty="0"/>
              <a:t>Journal of </a:t>
            </a:r>
            <a:r>
              <a:rPr lang="hu-HU" sz="1100" dirty="0" err="1"/>
              <a:t>Astronomical</a:t>
            </a:r>
            <a:r>
              <a:rPr lang="hu-HU" sz="1100" dirty="0"/>
              <a:t> </a:t>
            </a:r>
            <a:r>
              <a:rPr lang="hu-HU" sz="1100" dirty="0" err="1"/>
              <a:t>History</a:t>
            </a:r>
            <a:r>
              <a:rPr lang="hu-HU" sz="1100" dirty="0"/>
              <a:t> and </a:t>
            </a:r>
            <a:r>
              <a:rPr lang="hu-HU" sz="1100" dirty="0" err="1"/>
              <a:t>Heritage</a:t>
            </a:r>
            <a:r>
              <a:rPr lang="hu-HU" sz="1100" dirty="0"/>
              <a:t> </a:t>
            </a:r>
            <a:r>
              <a:rPr lang="hu-HU" sz="1100" dirty="0" err="1"/>
              <a:t>Vol</a:t>
            </a:r>
            <a:r>
              <a:rPr lang="hu-HU" sz="1100" dirty="0"/>
              <a:t>. 14, No. 1, p. 22-30, 2011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23219A48-C0D1-4641-AE0C-FA303CC6E845}"/>
              </a:ext>
            </a:extLst>
          </p:cNvPr>
          <p:cNvSpPr txBox="1"/>
          <p:nvPr/>
        </p:nvSpPr>
        <p:spPr>
          <a:xfrm>
            <a:off x="761999" y="6348209"/>
            <a:ext cx="106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 homéroszi univerzum ábrázolása Akhilleusz pajzsán</a:t>
            </a:r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71BE120E-BDC4-4968-AB2C-21FC4273923E}"/>
              </a:ext>
            </a:extLst>
          </p:cNvPr>
          <p:cNvSpPr txBox="1"/>
          <p:nvPr/>
        </p:nvSpPr>
        <p:spPr>
          <a:xfrm>
            <a:off x="8736371" y="1865596"/>
            <a:ext cx="1315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Pleiádok</a:t>
            </a:r>
            <a:endParaRPr lang="hu-HU" sz="2400" dirty="0"/>
          </a:p>
        </p:txBody>
      </p:sp>
      <p:sp>
        <p:nvSpPr>
          <p:cNvPr id="6" name="Szövegdoboz 5">
            <a:extLst>
              <a:ext uri="{FF2B5EF4-FFF2-40B4-BE49-F238E27FC236}">
                <a16:creationId xmlns:a16="http://schemas.microsoft.com/office/drawing/2014/main" id="{BFEC34DB-FB56-49AC-A070-763AAF673F02}"/>
              </a:ext>
            </a:extLst>
          </p:cNvPr>
          <p:cNvSpPr txBox="1"/>
          <p:nvPr/>
        </p:nvSpPr>
        <p:spPr>
          <a:xfrm>
            <a:off x="7818327" y="2747985"/>
            <a:ext cx="11252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 err="1"/>
              <a:t>Hyádok</a:t>
            </a:r>
            <a:endParaRPr lang="hu-HU" sz="2400" dirty="0"/>
          </a:p>
        </p:txBody>
      </p:sp>
      <p:sp>
        <p:nvSpPr>
          <p:cNvPr id="7" name="Szövegdoboz 6">
            <a:extLst>
              <a:ext uri="{FF2B5EF4-FFF2-40B4-BE49-F238E27FC236}">
                <a16:creationId xmlns:a16="http://schemas.microsoft.com/office/drawing/2014/main" id="{C54BDFBD-D4BD-43C5-B2E1-5FD45041E3FA}"/>
              </a:ext>
            </a:extLst>
          </p:cNvPr>
          <p:cNvSpPr txBox="1"/>
          <p:nvPr/>
        </p:nvSpPr>
        <p:spPr>
          <a:xfrm>
            <a:off x="7065722" y="3573194"/>
            <a:ext cx="1315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Orion</a:t>
            </a:r>
          </a:p>
        </p:txBody>
      </p:sp>
      <p:sp>
        <p:nvSpPr>
          <p:cNvPr id="8" name="Szövegdoboz 7">
            <a:extLst>
              <a:ext uri="{FF2B5EF4-FFF2-40B4-BE49-F238E27FC236}">
                <a16:creationId xmlns:a16="http://schemas.microsoft.com/office/drawing/2014/main" id="{384AABEE-5DAD-4C74-BB5D-987F33B08E20}"/>
              </a:ext>
            </a:extLst>
          </p:cNvPr>
          <p:cNvSpPr txBox="1"/>
          <p:nvPr/>
        </p:nvSpPr>
        <p:spPr>
          <a:xfrm>
            <a:off x="10262956" y="3839517"/>
            <a:ext cx="836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/>
              <a:t>Hold</a:t>
            </a:r>
          </a:p>
        </p:txBody>
      </p:sp>
      <p:sp>
        <p:nvSpPr>
          <p:cNvPr id="9" name="Szövegdoboz 8">
            <a:extLst>
              <a:ext uri="{FF2B5EF4-FFF2-40B4-BE49-F238E27FC236}">
                <a16:creationId xmlns:a16="http://schemas.microsoft.com/office/drawing/2014/main" id="{B9E18B01-D689-4034-B976-F76F250B730F}"/>
              </a:ext>
            </a:extLst>
          </p:cNvPr>
          <p:cNvSpPr txBox="1"/>
          <p:nvPr/>
        </p:nvSpPr>
        <p:spPr>
          <a:xfrm>
            <a:off x="10011161" y="4630861"/>
            <a:ext cx="101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cap="small" dirty="0"/>
              <a:t>nyugat</a:t>
            </a:r>
          </a:p>
        </p:txBody>
      </p:sp>
      <p:sp>
        <p:nvSpPr>
          <p:cNvPr id="10" name="Szövegdoboz 9">
            <a:extLst>
              <a:ext uri="{FF2B5EF4-FFF2-40B4-BE49-F238E27FC236}">
                <a16:creationId xmlns:a16="http://schemas.microsoft.com/office/drawing/2014/main" id="{6EF659C5-32A8-40FB-A651-86E1C5750756}"/>
              </a:ext>
            </a:extLst>
          </p:cNvPr>
          <p:cNvSpPr txBox="1"/>
          <p:nvPr/>
        </p:nvSpPr>
        <p:spPr>
          <a:xfrm>
            <a:off x="5590126" y="4070349"/>
            <a:ext cx="1011743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hu-HU" sz="2400" cap="small" dirty="0"/>
              <a:t>dél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6FCB1F23-0BFA-48CC-9351-F1BC985E5360}"/>
              </a:ext>
            </a:extLst>
          </p:cNvPr>
          <p:cNvSpPr txBox="1"/>
          <p:nvPr/>
        </p:nvSpPr>
        <p:spPr>
          <a:xfrm>
            <a:off x="1124989" y="4514357"/>
            <a:ext cx="10117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cap="small" dirty="0"/>
              <a:t>kelet</a:t>
            </a:r>
          </a:p>
        </p:txBody>
      </p:sp>
      <p:sp>
        <p:nvSpPr>
          <p:cNvPr id="13" name="Szövegdoboz 12">
            <a:extLst>
              <a:ext uri="{FF2B5EF4-FFF2-40B4-BE49-F238E27FC236}">
                <a16:creationId xmlns:a16="http://schemas.microsoft.com/office/drawing/2014/main" id="{87F706D1-C7E9-443B-B14E-5CFDB0CAAB3F}"/>
              </a:ext>
            </a:extLst>
          </p:cNvPr>
          <p:cNvSpPr txBox="1"/>
          <p:nvPr/>
        </p:nvSpPr>
        <p:spPr>
          <a:xfrm>
            <a:off x="2140262" y="3608684"/>
            <a:ext cx="8365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i="1" dirty="0"/>
              <a:t>Nap</a:t>
            </a:r>
          </a:p>
        </p:txBody>
      </p:sp>
      <p:sp>
        <p:nvSpPr>
          <p:cNvPr id="14" name="Szövegdoboz 13">
            <a:extLst>
              <a:ext uri="{FF2B5EF4-FFF2-40B4-BE49-F238E27FC236}">
                <a16:creationId xmlns:a16="http://schemas.microsoft.com/office/drawing/2014/main" id="{E94A7AAF-0D25-4959-9638-68E09B809426}"/>
              </a:ext>
            </a:extLst>
          </p:cNvPr>
          <p:cNvSpPr txBox="1"/>
          <p:nvPr/>
        </p:nvSpPr>
        <p:spPr>
          <a:xfrm>
            <a:off x="1049833" y="2109872"/>
            <a:ext cx="14052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Szekér</a:t>
            </a:r>
          </a:p>
        </p:txBody>
      </p:sp>
      <p:sp>
        <p:nvSpPr>
          <p:cNvPr id="15" name="Szövegdoboz 14">
            <a:extLst>
              <a:ext uri="{FF2B5EF4-FFF2-40B4-BE49-F238E27FC236}">
                <a16:creationId xmlns:a16="http://schemas.microsoft.com/office/drawing/2014/main" id="{1853CE83-2BEC-4C6B-BEC5-EC7CA8492E43}"/>
              </a:ext>
            </a:extLst>
          </p:cNvPr>
          <p:cNvSpPr txBox="1"/>
          <p:nvPr/>
        </p:nvSpPr>
        <p:spPr>
          <a:xfrm>
            <a:off x="5289422" y="3608684"/>
            <a:ext cx="833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Tejút</a:t>
            </a:r>
          </a:p>
        </p:txBody>
      </p:sp>
      <p:sp>
        <p:nvSpPr>
          <p:cNvPr id="16" name="Szövegdoboz 15">
            <a:extLst>
              <a:ext uri="{FF2B5EF4-FFF2-40B4-BE49-F238E27FC236}">
                <a16:creationId xmlns:a16="http://schemas.microsoft.com/office/drawing/2014/main" id="{36698CF8-D1EC-4451-B47C-86A33B78948B}"/>
              </a:ext>
            </a:extLst>
          </p:cNvPr>
          <p:cNvSpPr txBox="1"/>
          <p:nvPr/>
        </p:nvSpPr>
        <p:spPr>
          <a:xfrm>
            <a:off x="5413696" y="1051867"/>
            <a:ext cx="1364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400" dirty="0"/>
              <a:t>ekliptika</a:t>
            </a:r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DDC7D3F8-3E9D-483C-8175-629B048BB9E7}"/>
              </a:ext>
            </a:extLst>
          </p:cNvPr>
          <p:cNvSpPr txBox="1"/>
          <p:nvPr/>
        </p:nvSpPr>
        <p:spPr>
          <a:xfrm>
            <a:off x="5006210" y="206476"/>
            <a:ext cx="1931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/>
              <a:t>az égi szféra</a:t>
            </a:r>
          </a:p>
        </p:txBody>
      </p:sp>
    </p:spTree>
    <p:extLst>
      <p:ext uri="{BB962C8B-B14F-4D97-AF65-F5344CB8AC3E}">
        <p14:creationId xmlns:p14="http://schemas.microsoft.com/office/powerpoint/2010/main" val="17299065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EF9CA5A7-4E27-46CB-8550-45FE86430B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9288"/>
            <a:ext cx="12192000" cy="5559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A6B56168-C74A-4DC6-AAD9-353D332C4CCE}"/>
              </a:ext>
            </a:extLst>
          </p:cNvPr>
          <p:cNvSpPr txBox="1"/>
          <p:nvPr/>
        </p:nvSpPr>
        <p:spPr>
          <a:xfrm rot="5400000">
            <a:off x="9580506" y="4246506"/>
            <a:ext cx="4959349" cy="26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 forrása:  </a:t>
            </a:r>
            <a:r>
              <a:rPr lang="hu-HU" sz="1100" dirty="0" err="1">
                <a:solidFill>
                  <a:schemeClr val="bg1"/>
                </a:solidFill>
              </a:rPr>
              <a:t>wikimedia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commons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public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domain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1565D97D-EA54-4C6C-8833-5C3B5933B0B8}"/>
              </a:ext>
            </a:extLst>
          </p:cNvPr>
          <p:cNvSpPr txBox="1"/>
          <p:nvPr/>
        </p:nvSpPr>
        <p:spPr>
          <a:xfrm>
            <a:off x="761999" y="6348209"/>
            <a:ext cx="10668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 err="1">
                <a:solidFill>
                  <a:schemeClr val="bg1"/>
                </a:solidFill>
              </a:rPr>
              <a:t>Baldassare</a:t>
            </a:r>
            <a:r>
              <a:rPr lang="hu-HU" sz="2400" dirty="0">
                <a:solidFill>
                  <a:schemeClr val="bg1"/>
                </a:solidFill>
              </a:rPr>
              <a:t> </a:t>
            </a:r>
            <a:r>
              <a:rPr lang="hu-HU" sz="2400" dirty="0" err="1">
                <a:solidFill>
                  <a:schemeClr val="bg1"/>
                </a:solidFill>
              </a:rPr>
              <a:t>Peruzzi</a:t>
            </a:r>
            <a:r>
              <a:rPr lang="hu-HU" sz="2400" dirty="0">
                <a:solidFill>
                  <a:schemeClr val="bg1"/>
                </a:solidFill>
              </a:rPr>
              <a:t> festménye görög csillagképekről, Villa </a:t>
            </a:r>
            <a:r>
              <a:rPr lang="hu-HU" sz="2400" dirty="0" err="1">
                <a:solidFill>
                  <a:schemeClr val="bg1"/>
                </a:solidFill>
              </a:rPr>
              <a:t>Farnesina</a:t>
            </a:r>
            <a:r>
              <a:rPr lang="hu-HU" sz="2400" dirty="0">
                <a:solidFill>
                  <a:schemeClr val="bg1"/>
                </a:solidFill>
              </a:rPr>
              <a:t>, Róma</a:t>
            </a:r>
          </a:p>
        </p:txBody>
      </p:sp>
    </p:spTree>
    <p:extLst>
      <p:ext uri="{BB962C8B-B14F-4D97-AF65-F5344CB8AC3E}">
        <p14:creationId xmlns:p14="http://schemas.microsoft.com/office/powerpoint/2010/main" val="17734827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2FDB2529-CE26-4A4D-8123-2509DB49F3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5271" y="7647"/>
            <a:ext cx="9481458" cy="68503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84D3CAA9-66C9-4D82-82EE-1EC5EB3BE30D}"/>
              </a:ext>
            </a:extLst>
          </p:cNvPr>
          <p:cNvSpPr txBox="1"/>
          <p:nvPr/>
        </p:nvSpPr>
        <p:spPr>
          <a:xfrm rot="5400000">
            <a:off x="8635005" y="3302021"/>
            <a:ext cx="685035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 https://</a:t>
            </a:r>
            <a:r>
              <a:rPr lang="hu-HU" sz="1100" dirty="0" err="1">
                <a:solidFill>
                  <a:schemeClr val="bg1"/>
                </a:solidFill>
              </a:rPr>
              <a:t>www.maa.org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press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periodicals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convergence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mathematical</a:t>
            </a:r>
            <a:r>
              <a:rPr lang="hu-HU" sz="1100" dirty="0">
                <a:solidFill>
                  <a:schemeClr val="bg1"/>
                </a:solidFill>
              </a:rPr>
              <a:t>-</a:t>
            </a:r>
            <a:r>
              <a:rPr lang="hu-HU" sz="1100" dirty="0" err="1">
                <a:solidFill>
                  <a:schemeClr val="bg1"/>
                </a:solidFill>
              </a:rPr>
              <a:t>treasure</a:t>
            </a:r>
            <a:r>
              <a:rPr lang="hu-HU" sz="1100" dirty="0">
                <a:solidFill>
                  <a:schemeClr val="bg1"/>
                </a:solidFill>
              </a:rPr>
              <a:t>-</a:t>
            </a:r>
            <a:r>
              <a:rPr lang="hu-HU" sz="1100" dirty="0" err="1">
                <a:solidFill>
                  <a:schemeClr val="bg1"/>
                </a:solidFill>
              </a:rPr>
              <a:t>ptolemy</a:t>
            </a:r>
            <a:r>
              <a:rPr lang="hu-HU" sz="1100" dirty="0">
                <a:solidFill>
                  <a:schemeClr val="bg1"/>
                </a:solidFill>
              </a:rPr>
              <a:t>-s-</a:t>
            </a:r>
            <a:r>
              <a:rPr lang="hu-HU" sz="1100" dirty="0" err="1">
                <a:solidFill>
                  <a:schemeClr val="bg1"/>
                </a:solidFill>
              </a:rPr>
              <a:t>almagest</a:t>
            </a:r>
            <a:endParaRPr lang="hu-H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8822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10EBFE41-7247-4230-8CD4-AA8F7F62F0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7415" y="514350"/>
            <a:ext cx="7482428" cy="5817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>
            <a:extLst>
              <a:ext uri="{FF2B5EF4-FFF2-40B4-BE49-F238E27FC236}">
                <a16:creationId xmlns:a16="http://schemas.microsoft.com/office/drawing/2014/main" id="{97E3F906-C931-449C-898B-FA362436D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74027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B8D29A0E-8169-4A3B-8DBF-DB41D23C3C51}"/>
              </a:ext>
            </a:extLst>
          </p:cNvPr>
          <p:cNvSpPr txBox="1"/>
          <p:nvPr/>
        </p:nvSpPr>
        <p:spPr>
          <a:xfrm rot="5400000">
            <a:off x="9580506" y="4246506"/>
            <a:ext cx="4959349" cy="26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 </a:t>
            </a:r>
            <a:r>
              <a:rPr lang="hu-HU" sz="1100" dirty="0" err="1">
                <a:solidFill>
                  <a:schemeClr val="bg1"/>
                </a:solidFill>
              </a:rPr>
              <a:t>wikimedia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commons</a:t>
            </a:r>
            <a:endParaRPr lang="hu-H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818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06925509-B004-4D94-8A14-2451C4555B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27314"/>
            <a:ext cx="6504214" cy="5203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>
            <a:extLst>
              <a:ext uri="{FF2B5EF4-FFF2-40B4-BE49-F238E27FC236}">
                <a16:creationId xmlns:a16="http://schemas.microsoft.com/office/drawing/2014/main" id="{33501F14-B84E-46FD-82CD-725E397A01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4551" y="1017813"/>
            <a:ext cx="5677449" cy="48223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9603863F-6FF4-422A-9507-91EA8FF2C5CF}"/>
              </a:ext>
            </a:extLst>
          </p:cNvPr>
          <p:cNvSpPr txBox="1"/>
          <p:nvPr/>
        </p:nvSpPr>
        <p:spPr>
          <a:xfrm rot="5400000">
            <a:off x="9471649" y="4246506"/>
            <a:ext cx="4959349" cy="26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Képek forrása:  </a:t>
            </a:r>
            <a:r>
              <a:rPr lang="hu-HU" sz="1100" dirty="0" err="1"/>
              <a:t>wikimedia</a:t>
            </a:r>
            <a:r>
              <a:rPr lang="hu-HU" sz="1100" dirty="0"/>
              <a:t> </a:t>
            </a:r>
            <a:r>
              <a:rPr lang="hu-HU" sz="1100" dirty="0" err="1"/>
              <a:t>commons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6776131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10101"/>
            </a:gs>
            <a:gs pos="43500">
              <a:srgbClr val="010101"/>
            </a:gs>
            <a:gs pos="100000">
              <a:srgbClr val="1B1B1B"/>
            </a:gs>
          </a:gsLst>
          <a:lin ang="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4A9DF780-3173-4CA1-A40E-09D721EC4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10666"/>
          <a:stretch/>
        </p:blipFill>
        <p:spPr bwMode="auto">
          <a:xfrm>
            <a:off x="7547543" y="3197351"/>
            <a:ext cx="4295777" cy="3650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>
            <a:extLst>
              <a:ext uri="{FF2B5EF4-FFF2-40B4-BE49-F238E27FC236}">
                <a16:creationId xmlns:a16="http://schemas.microsoft.com/office/drawing/2014/main" id="{42EC34BF-B5B9-4541-813F-14C2B343E5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8" t="3518" r="11955" b="5000"/>
          <a:stretch/>
        </p:blipFill>
        <p:spPr bwMode="auto">
          <a:xfrm>
            <a:off x="-1" y="0"/>
            <a:ext cx="716341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>
            <a:extLst>
              <a:ext uri="{FF2B5EF4-FFF2-40B4-BE49-F238E27FC236}">
                <a16:creationId xmlns:a16="http://schemas.microsoft.com/office/drawing/2014/main" id="{FC28A63A-21A6-4FE2-908D-FA9F15139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7088" y="0"/>
            <a:ext cx="3996689" cy="31973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EFFE4A4A-1803-407D-9DFA-716E284EC598}"/>
              </a:ext>
            </a:extLst>
          </p:cNvPr>
          <p:cNvSpPr txBox="1"/>
          <p:nvPr/>
        </p:nvSpPr>
        <p:spPr>
          <a:xfrm rot="5400000">
            <a:off x="8631180" y="3298195"/>
            <a:ext cx="68580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 </a:t>
            </a:r>
            <a:r>
              <a:rPr lang="hu-HU" sz="1100" dirty="0" err="1">
                <a:solidFill>
                  <a:schemeClr val="bg1"/>
                </a:solidFill>
              </a:rPr>
              <a:t>wikimedia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commons</a:t>
            </a:r>
            <a:r>
              <a:rPr lang="hu-HU" sz="1100" dirty="0">
                <a:solidFill>
                  <a:schemeClr val="bg1"/>
                </a:solidFill>
              </a:rPr>
              <a:t>; https://</a:t>
            </a:r>
            <a:r>
              <a:rPr lang="hu-HU" sz="1100" dirty="0" err="1">
                <a:solidFill>
                  <a:schemeClr val="bg1"/>
                </a:solidFill>
              </a:rPr>
              <a:t>galileo.ou.edu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exhibits</a:t>
            </a:r>
            <a:r>
              <a:rPr lang="hu-HU" sz="1100" dirty="0">
                <a:solidFill>
                  <a:schemeClr val="bg1"/>
                </a:solidFill>
              </a:rPr>
              <a:t>/firmament-</a:t>
            </a:r>
            <a:r>
              <a:rPr lang="hu-HU" sz="1100" dirty="0" err="1">
                <a:solidFill>
                  <a:schemeClr val="bg1"/>
                </a:solidFill>
              </a:rPr>
              <a:t>king</a:t>
            </a:r>
            <a:r>
              <a:rPr lang="hu-HU" sz="1100" dirty="0">
                <a:solidFill>
                  <a:schemeClr val="bg1"/>
                </a:solidFill>
              </a:rPr>
              <a:t>-</a:t>
            </a:r>
            <a:r>
              <a:rPr lang="hu-HU" sz="1100" dirty="0" err="1">
                <a:solidFill>
                  <a:schemeClr val="bg1"/>
                </a:solidFill>
              </a:rPr>
              <a:t>sobiesci</a:t>
            </a:r>
            <a:r>
              <a:rPr lang="hu-HU" sz="1100" dirty="0">
                <a:solidFill>
                  <a:schemeClr val="bg1"/>
                </a:solidFill>
              </a:rPr>
              <a:t>-</a:t>
            </a:r>
            <a:r>
              <a:rPr lang="hu-HU" sz="1100" dirty="0" err="1">
                <a:solidFill>
                  <a:schemeClr val="bg1"/>
                </a:solidFill>
              </a:rPr>
              <a:t>or</a:t>
            </a:r>
            <a:r>
              <a:rPr lang="hu-HU" sz="1100" dirty="0">
                <a:solidFill>
                  <a:schemeClr val="bg1"/>
                </a:solidFill>
              </a:rPr>
              <a:t>-map-</a:t>
            </a:r>
            <a:r>
              <a:rPr lang="hu-HU" sz="1100" dirty="0" err="1">
                <a:solidFill>
                  <a:schemeClr val="bg1"/>
                </a:solidFill>
              </a:rPr>
              <a:t>heavens</a:t>
            </a:r>
            <a:endParaRPr lang="hu-H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6516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>
            <a:extLst>
              <a:ext uri="{FF2B5EF4-FFF2-40B4-BE49-F238E27FC236}">
                <a16:creationId xmlns:a16="http://schemas.microsoft.com/office/drawing/2014/main" id="{DDE3B9F3-3A5E-4351-B8DD-2A76BBD5F0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081" y="0"/>
            <a:ext cx="103838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1E334D9E-32EC-4435-B9E9-CB81B982592A}"/>
              </a:ext>
            </a:extLst>
          </p:cNvPr>
          <p:cNvSpPr txBox="1"/>
          <p:nvPr/>
        </p:nvSpPr>
        <p:spPr>
          <a:xfrm rot="5400000">
            <a:off x="9188906" y="3854907"/>
            <a:ext cx="55753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 forrása: </a:t>
            </a:r>
            <a:r>
              <a:rPr lang="hu-HU" sz="900" dirty="0">
                <a:solidFill>
                  <a:schemeClr val="bg1"/>
                </a:solidFill>
              </a:rPr>
              <a:t>http://</a:t>
            </a:r>
            <a:r>
              <a:rPr lang="hu-HU" sz="900" dirty="0" err="1">
                <a:solidFill>
                  <a:schemeClr val="bg1"/>
                </a:solidFill>
              </a:rPr>
              <a:t>www.ianridpath.com</a:t>
            </a:r>
            <a:r>
              <a:rPr lang="hu-HU" sz="900" dirty="0">
                <a:solidFill>
                  <a:schemeClr val="bg1"/>
                </a:solidFill>
              </a:rPr>
              <a:t>/</a:t>
            </a:r>
            <a:r>
              <a:rPr lang="hu-HU" sz="900" dirty="0" err="1">
                <a:solidFill>
                  <a:schemeClr val="bg1"/>
                </a:solidFill>
              </a:rPr>
              <a:t>startales</a:t>
            </a:r>
            <a:r>
              <a:rPr lang="hu-HU" sz="900" dirty="0">
                <a:solidFill>
                  <a:schemeClr val="bg1"/>
                </a:solidFill>
              </a:rPr>
              <a:t>/</a:t>
            </a:r>
            <a:r>
              <a:rPr lang="hu-HU" sz="900" dirty="0" err="1">
                <a:solidFill>
                  <a:schemeClr val="bg1"/>
                </a:solidFill>
              </a:rPr>
              <a:t>images</a:t>
            </a:r>
            <a:r>
              <a:rPr lang="hu-HU" sz="900" dirty="0">
                <a:solidFill>
                  <a:schemeClr val="bg1"/>
                </a:solidFill>
              </a:rPr>
              <a:t>/</a:t>
            </a:r>
            <a:r>
              <a:rPr lang="hu-HU" sz="900" dirty="0" err="1">
                <a:solidFill>
                  <a:schemeClr val="bg1"/>
                </a:solidFill>
              </a:rPr>
              <a:t>hevelius-prodromus-cropped-2212.jpg</a:t>
            </a:r>
            <a:endParaRPr lang="hu-HU" sz="900" dirty="0">
              <a:solidFill>
                <a:schemeClr val="bg1"/>
              </a:solidFill>
            </a:endParaRPr>
          </a:p>
          <a:p>
            <a:pPr algn="r"/>
            <a:endParaRPr lang="hu-H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93157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553EF0B-AFED-4843-85CA-B9DB2D0BCE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04986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1C6EC03A-7BF2-477F-AB3C-18A944218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0"/>
            <a:ext cx="5397500" cy="57531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AD9F6045-C0C4-4D07-85DD-DA4ECAADC6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710" y="320130"/>
            <a:ext cx="7654290" cy="6217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Szövegdoboz 4">
            <a:extLst>
              <a:ext uri="{FF2B5EF4-FFF2-40B4-BE49-F238E27FC236}">
                <a16:creationId xmlns:a16="http://schemas.microsoft.com/office/drawing/2014/main" id="{5190214E-BADC-492C-9728-CC2F4AE2101F}"/>
              </a:ext>
            </a:extLst>
          </p:cNvPr>
          <p:cNvSpPr txBox="1"/>
          <p:nvPr/>
        </p:nvSpPr>
        <p:spPr>
          <a:xfrm rot="5400000">
            <a:off x="9437359" y="3926376"/>
            <a:ext cx="4959349" cy="26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Képek forrása:  </a:t>
            </a:r>
            <a:r>
              <a:rPr lang="hu-HU" sz="1100" dirty="0" err="1"/>
              <a:t>wikimedia</a:t>
            </a:r>
            <a:r>
              <a:rPr lang="hu-HU" sz="1100" dirty="0"/>
              <a:t> </a:t>
            </a:r>
            <a:r>
              <a:rPr lang="hu-HU" sz="1100" dirty="0" err="1"/>
              <a:t>commons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25636260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id="{F13E499F-A30D-41FA-9B3C-AE69293405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7" r="9572"/>
          <a:stretch/>
        </p:blipFill>
        <p:spPr bwMode="auto">
          <a:xfrm>
            <a:off x="0" y="571500"/>
            <a:ext cx="6291943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ABAD7E24-277F-4DFE-A1FC-512E65C493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572"/>
          <a:stretch/>
        </p:blipFill>
        <p:spPr bwMode="auto">
          <a:xfrm>
            <a:off x="6444343" y="571500"/>
            <a:ext cx="5747657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7B0B2788-C12A-494D-AB85-1A94F2CE8CDB}"/>
              </a:ext>
            </a:extLst>
          </p:cNvPr>
          <p:cNvSpPr txBox="1"/>
          <p:nvPr/>
        </p:nvSpPr>
        <p:spPr>
          <a:xfrm rot="5400000">
            <a:off x="9471649" y="4162882"/>
            <a:ext cx="4959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Képek forrása:  </a:t>
            </a:r>
            <a:r>
              <a:rPr lang="hu-HU" sz="900" dirty="0"/>
              <a:t>https://</a:t>
            </a:r>
            <a:r>
              <a:rPr lang="hu-HU" sz="900" dirty="0" err="1"/>
              <a:t>www.lindahall.org</a:t>
            </a:r>
            <a:r>
              <a:rPr lang="hu-HU" sz="900" dirty="0"/>
              <a:t>/</a:t>
            </a:r>
            <a:r>
              <a:rPr lang="hu-HU" sz="900" dirty="0" err="1"/>
              <a:t>nicolas-lacaille</a:t>
            </a:r>
            <a:r>
              <a:rPr lang="hu-HU" sz="900" dirty="0"/>
              <a:t>/</a:t>
            </a:r>
          </a:p>
          <a:p>
            <a:pPr algn="ctr"/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1812775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7B0B2788-C12A-494D-AB85-1A94F2CE8CDB}"/>
              </a:ext>
            </a:extLst>
          </p:cNvPr>
          <p:cNvSpPr txBox="1"/>
          <p:nvPr/>
        </p:nvSpPr>
        <p:spPr>
          <a:xfrm rot="5400000">
            <a:off x="9471649" y="4162882"/>
            <a:ext cx="495934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/>
              <a:t>Képek forrása:  </a:t>
            </a:r>
            <a:r>
              <a:rPr lang="hu-HU" sz="900" dirty="0"/>
              <a:t>https://</a:t>
            </a:r>
            <a:r>
              <a:rPr lang="hu-HU" sz="900" dirty="0" err="1"/>
              <a:t>www.lindahall.org</a:t>
            </a:r>
            <a:r>
              <a:rPr lang="hu-HU" sz="900" dirty="0"/>
              <a:t>/</a:t>
            </a:r>
            <a:r>
              <a:rPr lang="hu-HU" sz="900" dirty="0" err="1"/>
              <a:t>nicolas-lacaille</a:t>
            </a:r>
            <a:r>
              <a:rPr lang="hu-HU" sz="900" dirty="0"/>
              <a:t>/</a:t>
            </a:r>
          </a:p>
          <a:p>
            <a:pPr algn="ctr"/>
            <a:endParaRPr lang="hu-HU" sz="1100" dirty="0"/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CE63D625-9DEC-462E-A2F6-4E1B2EE17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6858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7870260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>
            <a:extLst>
              <a:ext uri="{FF2B5EF4-FFF2-40B4-BE49-F238E27FC236}">
                <a16:creationId xmlns:a16="http://schemas.microsoft.com/office/drawing/2014/main" id="{ED61F8EF-685C-4670-A917-ABD9C929E8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6" t="3016" r="11905" b="3333"/>
          <a:stretch/>
        </p:blipFill>
        <p:spPr bwMode="auto">
          <a:xfrm>
            <a:off x="54430" y="168729"/>
            <a:ext cx="5315899" cy="6520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32E82D35-DF88-4E3A-84AA-3012A9F75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7" t="2539" r="2195" b="6349"/>
          <a:stretch/>
        </p:blipFill>
        <p:spPr bwMode="auto">
          <a:xfrm>
            <a:off x="5460042" y="560614"/>
            <a:ext cx="6516334" cy="5736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39462A38-668E-4E94-9523-0F1D2821B5AA}"/>
              </a:ext>
            </a:extLst>
          </p:cNvPr>
          <p:cNvSpPr txBox="1"/>
          <p:nvPr/>
        </p:nvSpPr>
        <p:spPr>
          <a:xfrm rot="5400000">
            <a:off x="9297759" y="3939545"/>
            <a:ext cx="557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/>
              <a:t>Képek forrása: </a:t>
            </a:r>
            <a:r>
              <a:rPr lang="hu-HU" sz="900" dirty="0"/>
              <a:t>https://</a:t>
            </a:r>
            <a:r>
              <a:rPr lang="hu-HU" sz="900" dirty="0" err="1"/>
              <a:t>www.iau.org</a:t>
            </a:r>
            <a:r>
              <a:rPr lang="hu-HU" sz="900" dirty="0"/>
              <a:t>/</a:t>
            </a:r>
            <a:r>
              <a:rPr lang="hu-HU" sz="900" dirty="0" err="1"/>
              <a:t>public</a:t>
            </a:r>
            <a:r>
              <a:rPr lang="hu-HU" sz="900" dirty="0"/>
              <a:t>/</a:t>
            </a:r>
            <a:r>
              <a:rPr lang="hu-HU" sz="900" dirty="0" err="1"/>
              <a:t>themes</a:t>
            </a:r>
            <a:r>
              <a:rPr lang="hu-HU" sz="900" dirty="0"/>
              <a:t>/</a:t>
            </a:r>
            <a:r>
              <a:rPr lang="hu-HU" sz="900" dirty="0" err="1"/>
              <a:t>constellations</a:t>
            </a:r>
            <a:r>
              <a:rPr lang="hu-HU" sz="900" dirty="0"/>
              <a:t>/</a:t>
            </a:r>
            <a:endParaRPr lang="hu-HU" sz="1100" dirty="0"/>
          </a:p>
        </p:txBody>
      </p:sp>
    </p:spTree>
    <p:extLst>
      <p:ext uri="{BB962C8B-B14F-4D97-AF65-F5344CB8AC3E}">
        <p14:creationId xmlns:p14="http://schemas.microsoft.com/office/powerpoint/2010/main" val="382078917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999E9D46-2C6C-49A0-932C-427170FFD3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4389" y="197508"/>
            <a:ext cx="5043222" cy="6462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34930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93546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térkép látható&#10;&#10;Automatikusan generált leírás">
            <a:extLst>
              <a:ext uri="{FF2B5EF4-FFF2-40B4-BE49-F238E27FC236}">
                <a16:creationId xmlns:a16="http://schemas.microsoft.com/office/drawing/2014/main" id="{C22D7AA2-6CFE-451A-80D4-5B7EAC5016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" y="718457"/>
            <a:ext cx="7276353" cy="5229880"/>
          </a:xfrm>
          <a:prstGeom prst="rect">
            <a:avLst/>
          </a:prstGeom>
        </p:spPr>
      </p:pic>
      <p:pic>
        <p:nvPicPr>
          <p:cNvPr id="5" name="Kép 4" descr="A képen edény, fekete, befőttesüveg, növény látható&#10;&#10;Automatikusan generált leírás">
            <a:extLst>
              <a:ext uri="{FF2B5EF4-FFF2-40B4-BE49-F238E27FC236}">
                <a16:creationId xmlns:a16="http://schemas.microsoft.com/office/drawing/2014/main" id="{4CA1B6CE-F647-46ED-B871-7BEF38D3DE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17" t="7530" r="10234" b="2117"/>
          <a:stretch/>
        </p:blipFill>
        <p:spPr>
          <a:xfrm>
            <a:off x="7315200" y="155064"/>
            <a:ext cx="4876800" cy="6547872"/>
          </a:xfrm>
          <a:prstGeom prst="rect">
            <a:avLst/>
          </a:prstGeom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626B6A74-30DB-438E-8D5A-519DD30B9598}"/>
              </a:ext>
            </a:extLst>
          </p:cNvPr>
          <p:cNvSpPr txBox="1"/>
          <p:nvPr/>
        </p:nvSpPr>
        <p:spPr>
          <a:xfrm rot="5400000">
            <a:off x="9472842" y="3932017"/>
            <a:ext cx="500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900" dirty="0" err="1">
                <a:solidFill>
                  <a:schemeClr val="bg1"/>
                </a:solidFill>
              </a:rPr>
              <a:t>wikimedia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commons</a:t>
            </a:r>
            <a:endParaRPr lang="hu-HU" sz="900" dirty="0">
              <a:solidFill>
                <a:schemeClr val="bg1"/>
              </a:solidFill>
            </a:endParaRPr>
          </a:p>
          <a:p>
            <a:pPr algn="r"/>
            <a:endParaRPr lang="hu-H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3866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E21317DE-EC3A-45D8-A676-15EC4E143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0579" y="988410"/>
            <a:ext cx="6436709" cy="4487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09E75F65-5985-46C0-A3D8-D21DF6FB96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679" y="642897"/>
            <a:ext cx="5660708" cy="5082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5F41CE44-576F-4CB6-B775-2D3D6D45E971}"/>
              </a:ext>
            </a:extLst>
          </p:cNvPr>
          <p:cNvSpPr txBox="1"/>
          <p:nvPr/>
        </p:nvSpPr>
        <p:spPr>
          <a:xfrm rot="5400000">
            <a:off x="8905953" y="2204179"/>
            <a:ext cx="628106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11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</a:t>
            </a:r>
            <a:r>
              <a:rPr lang="hu-HU" sz="1100" dirty="0" err="1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www.greekmythologyinart.com</a:t>
            </a:r>
            <a:r>
              <a:rPr lang="hu-HU" sz="1100" dirty="0">
                <a:solidFill>
                  <a:schemeClr val="bg1"/>
                </a:solidFill>
              </a:rPr>
              <a:t>, </a:t>
            </a:r>
            <a:r>
              <a:rPr lang="hu-HU" sz="1100" dirty="0" err="1">
                <a:solidFill>
                  <a:schemeClr val="bg1"/>
                </a:solidFill>
              </a:rPr>
              <a:t>wikimedia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commons</a:t>
            </a:r>
            <a:endParaRPr lang="hu-H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8709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EBA7FA36-88EB-4361-B504-21901A9A75E5}"/>
              </a:ext>
            </a:extLst>
          </p:cNvPr>
          <p:cNvSpPr txBox="1"/>
          <p:nvPr/>
        </p:nvSpPr>
        <p:spPr>
          <a:xfrm rot="5400000">
            <a:off x="9472842" y="3932017"/>
            <a:ext cx="500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900" dirty="0" err="1">
                <a:solidFill>
                  <a:schemeClr val="bg1"/>
                </a:solidFill>
              </a:rPr>
              <a:t>wikimedia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commons</a:t>
            </a:r>
            <a:endParaRPr lang="hu-HU" sz="900" dirty="0">
              <a:solidFill>
                <a:schemeClr val="bg1"/>
              </a:solidFill>
            </a:endParaRPr>
          </a:p>
          <a:p>
            <a:pPr algn="ctr"/>
            <a:endParaRPr lang="hu-HU" sz="1100" dirty="0">
              <a:solidFill>
                <a:schemeClr val="bg1"/>
              </a:solidFill>
            </a:endParaRP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1313BB3C-D3CB-498D-BB3A-1150DBE6AD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290" y="213686"/>
            <a:ext cx="7551420" cy="6437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813801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zövegdoboz 8">
            <a:extLst>
              <a:ext uri="{FF2B5EF4-FFF2-40B4-BE49-F238E27FC236}">
                <a16:creationId xmlns:a16="http://schemas.microsoft.com/office/drawing/2014/main" id="{EBA7FA36-88EB-4361-B504-21901A9A75E5}"/>
              </a:ext>
            </a:extLst>
          </p:cNvPr>
          <p:cNvSpPr txBox="1"/>
          <p:nvPr/>
        </p:nvSpPr>
        <p:spPr>
          <a:xfrm rot="5400000">
            <a:off x="9472842" y="3932017"/>
            <a:ext cx="500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900" dirty="0" err="1">
                <a:solidFill>
                  <a:schemeClr val="bg1"/>
                </a:solidFill>
              </a:rPr>
              <a:t>wikimedia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commons</a:t>
            </a:r>
            <a:endParaRPr lang="hu-HU" sz="900" dirty="0">
              <a:solidFill>
                <a:schemeClr val="bg1"/>
              </a:solidFill>
            </a:endParaRPr>
          </a:p>
          <a:p>
            <a:pPr algn="ctr"/>
            <a:endParaRPr lang="hu-HU" sz="1100" dirty="0">
              <a:solidFill>
                <a:schemeClr val="bg1"/>
              </a:solidFill>
            </a:endParaRP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DB400E04-1C6E-491D-ADE0-5EBE7AE4F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8340" y="5001"/>
            <a:ext cx="8275320" cy="6852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464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DC1116BB-9BEE-44D5-B2DB-5E826D08E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34407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A képen térkép látható&#10;&#10;Automatikusan generált leírás">
            <a:extLst>
              <a:ext uri="{FF2B5EF4-FFF2-40B4-BE49-F238E27FC236}">
                <a16:creationId xmlns:a16="http://schemas.microsoft.com/office/drawing/2014/main" id="{D6B7A303-56C1-47B8-9705-5036F61E0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  <p:sp>
        <p:nvSpPr>
          <p:cNvPr id="4" name="Szövegdoboz 3">
            <a:extLst>
              <a:ext uri="{FF2B5EF4-FFF2-40B4-BE49-F238E27FC236}">
                <a16:creationId xmlns:a16="http://schemas.microsoft.com/office/drawing/2014/main" id="{95472828-29B7-481B-A9D3-094806B25CBF}"/>
              </a:ext>
            </a:extLst>
          </p:cNvPr>
          <p:cNvSpPr txBox="1"/>
          <p:nvPr/>
        </p:nvSpPr>
        <p:spPr>
          <a:xfrm rot="5400000">
            <a:off x="9472842" y="3932017"/>
            <a:ext cx="500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900" dirty="0" err="1">
                <a:solidFill>
                  <a:schemeClr val="bg1"/>
                </a:solidFill>
              </a:rPr>
              <a:t>wikimedia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commons</a:t>
            </a:r>
            <a:endParaRPr lang="hu-HU" sz="900" dirty="0">
              <a:solidFill>
                <a:schemeClr val="bg1"/>
              </a:solidFill>
            </a:endParaRPr>
          </a:p>
          <a:p>
            <a:pPr algn="r"/>
            <a:endParaRPr lang="hu-HU" sz="11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464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95472828-29B7-481B-A9D3-094806B25CBF}"/>
              </a:ext>
            </a:extLst>
          </p:cNvPr>
          <p:cNvSpPr txBox="1"/>
          <p:nvPr/>
        </p:nvSpPr>
        <p:spPr>
          <a:xfrm rot="5400000">
            <a:off x="9472842" y="3932017"/>
            <a:ext cx="500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900" dirty="0" err="1">
                <a:solidFill>
                  <a:schemeClr val="bg1"/>
                </a:solidFill>
              </a:rPr>
              <a:t>wikimedia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commons</a:t>
            </a:r>
            <a:endParaRPr lang="hu-HU" sz="900" dirty="0">
              <a:solidFill>
                <a:schemeClr val="bg1"/>
              </a:solidFill>
            </a:endParaRPr>
          </a:p>
          <a:p>
            <a:pPr algn="r"/>
            <a:endParaRPr lang="hu-HU" sz="1100" dirty="0">
              <a:solidFill>
                <a:schemeClr val="bg1"/>
              </a:solidFill>
            </a:endParaRP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091DCF01-D5D5-4299-B8FE-D105A9D479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178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95472828-29B7-481B-A9D3-094806B25CBF}"/>
              </a:ext>
            </a:extLst>
          </p:cNvPr>
          <p:cNvSpPr txBox="1"/>
          <p:nvPr/>
        </p:nvSpPr>
        <p:spPr>
          <a:xfrm rot="5400000">
            <a:off x="9472842" y="3932017"/>
            <a:ext cx="500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900" dirty="0" err="1">
                <a:solidFill>
                  <a:schemeClr val="bg1"/>
                </a:solidFill>
              </a:rPr>
              <a:t>wikimedia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commons</a:t>
            </a:r>
            <a:endParaRPr lang="hu-HU" sz="900" dirty="0">
              <a:solidFill>
                <a:schemeClr val="bg1"/>
              </a:solidFill>
            </a:endParaRPr>
          </a:p>
          <a:p>
            <a:pPr algn="r"/>
            <a:endParaRPr lang="hu-HU" sz="1100" dirty="0">
              <a:solidFill>
                <a:schemeClr val="bg1"/>
              </a:solidFill>
            </a:endParaRPr>
          </a:p>
        </p:txBody>
      </p:sp>
      <p:pic>
        <p:nvPicPr>
          <p:cNvPr id="3" name="Kép 2" descr="A képen szöveg látható&#10;&#10;Automatikusan generált leírás">
            <a:extLst>
              <a:ext uri="{FF2B5EF4-FFF2-40B4-BE49-F238E27FC236}">
                <a16:creationId xmlns:a16="http://schemas.microsoft.com/office/drawing/2014/main" id="{59B66FD6-999E-49A6-8B02-8DE255B1BD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25730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95472828-29B7-481B-A9D3-094806B25CBF}"/>
              </a:ext>
            </a:extLst>
          </p:cNvPr>
          <p:cNvSpPr txBox="1"/>
          <p:nvPr/>
        </p:nvSpPr>
        <p:spPr>
          <a:xfrm rot="5400000">
            <a:off x="9472842" y="3932017"/>
            <a:ext cx="500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900" dirty="0" err="1">
                <a:solidFill>
                  <a:schemeClr val="bg1"/>
                </a:solidFill>
              </a:rPr>
              <a:t>wikimedia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commons</a:t>
            </a:r>
            <a:endParaRPr lang="hu-HU" sz="900" dirty="0">
              <a:solidFill>
                <a:schemeClr val="bg1"/>
              </a:solidFill>
            </a:endParaRPr>
          </a:p>
          <a:p>
            <a:pPr algn="r"/>
            <a:endParaRPr lang="hu-HU" sz="1100" dirty="0">
              <a:solidFill>
                <a:schemeClr val="bg1"/>
              </a:solidFill>
            </a:endParaRPr>
          </a:p>
        </p:txBody>
      </p:sp>
      <p:pic>
        <p:nvPicPr>
          <p:cNvPr id="5" name="Kép 4" descr="A képen térkép látható&#10;&#10;Automatikusan generált leírás">
            <a:extLst>
              <a:ext uri="{FF2B5EF4-FFF2-40B4-BE49-F238E27FC236}">
                <a16:creationId xmlns:a16="http://schemas.microsoft.com/office/drawing/2014/main" id="{1E989991-BB50-4BC8-A30F-64AF7EAC70D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739787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95472828-29B7-481B-A9D3-094806B25CBF}"/>
              </a:ext>
            </a:extLst>
          </p:cNvPr>
          <p:cNvSpPr txBox="1"/>
          <p:nvPr/>
        </p:nvSpPr>
        <p:spPr>
          <a:xfrm rot="5400000">
            <a:off x="9472842" y="3932017"/>
            <a:ext cx="500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900" dirty="0" err="1">
                <a:solidFill>
                  <a:schemeClr val="bg1"/>
                </a:solidFill>
              </a:rPr>
              <a:t>wikimedia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commons</a:t>
            </a:r>
            <a:endParaRPr lang="hu-HU" sz="900" dirty="0">
              <a:solidFill>
                <a:schemeClr val="bg1"/>
              </a:solidFill>
            </a:endParaRPr>
          </a:p>
          <a:p>
            <a:pPr algn="r"/>
            <a:endParaRPr lang="hu-HU" sz="1100" dirty="0">
              <a:solidFill>
                <a:schemeClr val="bg1"/>
              </a:solidFill>
            </a:endParaRPr>
          </a:p>
        </p:txBody>
      </p:sp>
      <p:pic>
        <p:nvPicPr>
          <p:cNvPr id="3" name="Kép 2" descr="A képen térkép látható&#10;&#10;Automatikusan generált leírás">
            <a:extLst>
              <a:ext uri="{FF2B5EF4-FFF2-40B4-BE49-F238E27FC236}">
                <a16:creationId xmlns:a16="http://schemas.microsoft.com/office/drawing/2014/main" id="{12EAB54F-C52B-4E52-BAE1-8BF2D9F0FD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95415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375340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zövegdoboz 3">
            <a:extLst>
              <a:ext uri="{FF2B5EF4-FFF2-40B4-BE49-F238E27FC236}">
                <a16:creationId xmlns:a16="http://schemas.microsoft.com/office/drawing/2014/main" id="{95472828-29B7-481B-A9D3-094806B25CBF}"/>
              </a:ext>
            </a:extLst>
          </p:cNvPr>
          <p:cNvSpPr txBox="1"/>
          <p:nvPr/>
        </p:nvSpPr>
        <p:spPr>
          <a:xfrm rot="5400000">
            <a:off x="9472842" y="3932017"/>
            <a:ext cx="50074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Képek forrása: </a:t>
            </a:r>
            <a:r>
              <a:rPr lang="hu-HU" sz="900" dirty="0" err="1">
                <a:solidFill>
                  <a:schemeClr val="bg1"/>
                </a:solidFill>
              </a:rPr>
              <a:t>wikimedia</a:t>
            </a:r>
            <a:r>
              <a:rPr lang="hu-HU" sz="900" dirty="0">
                <a:solidFill>
                  <a:schemeClr val="bg1"/>
                </a:solidFill>
              </a:rPr>
              <a:t> </a:t>
            </a:r>
            <a:r>
              <a:rPr lang="hu-HU" sz="900" dirty="0" err="1">
                <a:solidFill>
                  <a:schemeClr val="bg1"/>
                </a:solidFill>
              </a:rPr>
              <a:t>commons</a:t>
            </a:r>
            <a:endParaRPr lang="hu-HU" sz="900" dirty="0">
              <a:solidFill>
                <a:schemeClr val="bg1"/>
              </a:solidFill>
            </a:endParaRPr>
          </a:p>
          <a:p>
            <a:pPr algn="r"/>
            <a:endParaRPr lang="hu-HU" sz="1100" dirty="0">
              <a:solidFill>
                <a:schemeClr val="bg1"/>
              </a:solidFill>
            </a:endParaRPr>
          </a:p>
        </p:txBody>
      </p:sp>
      <p:pic>
        <p:nvPicPr>
          <p:cNvPr id="5" name="Kép 4" descr="A képen szöveg, régi látható&#10;&#10;Automatikusan generált leírás">
            <a:extLst>
              <a:ext uri="{FF2B5EF4-FFF2-40B4-BE49-F238E27FC236}">
                <a16:creationId xmlns:a16="http://schemas.microsoft.com/office/drawing/2014/main" id="{35A5285C-D432-4159-894A-49E7ADE89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217" y="0"/>
            <a:ext cx="95415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474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>
            <a:extLst>
              <a:ext uri="{FF2B5EF4-FFF2-40B4-BE49-F238E27FC236}">
                <a16:creationId xmlns:a16="http://schemas.microsoft.com/office/drawing/2014/main" id="{4B646959-9563-43FA-A334-767FD6BBEA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458648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59A8DD8-57D4-4706-AACB-1BCA8BC436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05" b="1569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zövegdoboz 1">
            <a:extLst>
              <a:ext uri="{FF2B5EF4-FFF2-40B4-BE49-F238E27FC236}">
                <a16:creationId xmlns:a16="http://schemas.microsoft.com/office/drawing/2014/main" id="{D18115FB-42F9-41CC-87A9-A53B55B1456D}"/>
              </a:ext>
            </a:extLst>
          </p:cNvPr>
          <p:cNvSpPr txBox="1"/>
          <p:nvPr/>
        </p:nvSpPr>
        <p:spPr>
          <a:xfrm rot="5400000">
            <a:off x="9580506" y="4246506"/>
            <a:ext cx="4959349" cy="26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 forrása: https://</a:t>
            </a:r>
            <a:r>
              <a:rPr lang="hu-HU" sz="1100" dirty="0" err="1">
                <a:solidFill>
                  <a:schemeClr val="bg1"/>
                </a:solidFill>
              </a:rPr>
              <a:t>www.flickr.com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photos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heavenuphere</a:t>
            </a:r>
            <a:r>
              <a:rPr lang="hu-HU" sz="1100" dirty="0">
                <a:solidFill>
                  <a:schemeClr val="bg1"/>
                </a:solidFill>
              </a:rPr>
              <a:t>/185489229</a:t>
            </a:r>
          </a:p>
        </p:txBody>
      </p:sp>
    </p:spTree>
    <p:extLst>
      <p:ext uri="{BB962C8B-B14F-4D97-AF65-F5344CB8AC3E}">
        <p14:creationId xmlns:p14="http://schemas.microsoft.com/office/powerpoint/2010/main" val="3608774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ép 4">
            <a:extLst>
              <a:ext uri="{FF2B5EF4-FFF2-40B4-BE49-F238E27FC236}">
                <a16:creationId xmlns:a16="http://schemas.microsoft.com/office/drawing/2014/main" id="{FBA39AC0-E6CC-4C68-91BB-40E1F617BD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9" b="30212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10" name="Szövegdoboz 9">
            <a:extLst>
              <a:ext uri="{FF2B5EF4-FFF2-40B4-BE49-F238E27FC236}">
                <a16:creationId xmlns:a16="http://schemas.microsoft.com/office/drawing/2014/main" id="{A0D9CE3F-7BF1-4458-AEAD-8AF4B78B5A99}"/>
              </a:ext>
            </a:extLst>
          </p:cNvPr>
          <p:cNvSpPr txBox="1"/>
          <p:nvPr/>
        </p:nvSpPr>
        <p:spPr>
          <a:xfrm rot="5400000">
            <a:off x="9272530" y="3939545"/>
            <a:ext cx="5575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/>
              <a:t>Kép forrása: </a:t>
            </a:r>
            <a:r>
              <a:rPr lang="hu-HU" sz="1100" dirty="0" err="1"/>
              <a:t>Préhistomuseum</a:t>
            </a:r>
            <a:r>
              <a:rPr lang="hu-HU" sz="1100" dirty="0"/>
              <a:t>: https://</a:t>
            </a:r>
            <a:r>
              <a:rPr lang="hu-HU" sz="1100" dirty="0" err="1"/>
              <a:t>www.prehisto.museum</a:t>
            </a:r>
            <a:r>
              <a:rPr lang="hu-HU" sz="1100" dirty="0"/>
              <a:t>/</a:t>
            </a:r>
            <a:r>
              <a:rPr lang="hu-HU" sz="1100" dirty="0" err="1"/>
              <a:t>fr</a:t>
            </a:r>
            <a:r>
              <a:rPr lang="hu-HU" sz="1100" dirty="0"/>
              <a:t>/</a:t>
            </a:r>
            <a:r>
              <a:rPr lang="hu-HU" sz="1100" dirty="0" err="1"/>
              <a:t>activites</a:t>
            </a:r>
            <a:r>
              <a:rPr lang="hu-HU" sz="1100" dirty="0"/>
              <a:t>/</a:t>
            </a:r>
            <a:r>
              <a:rPr lang="hu-HU" sz="1100" dirty="0" err="1"/>
              <a:t>lascaux</a:t>
            </a:r>
            <a:r>
              <a:rPr lang="hu-HU" sz="1100" dirty="0"/>
              <a:t>/20</a:t>
            </a:r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3A645F7E-B439-46AA-A4EE-5C0811C06B5B}"/>
              </a:ext>
            </a:extLst>
          </p:cNvPr>
          <p:cNvSpPr txBox="1"/>
          <p:nvPr/>
        </p:nvSpPr>
        <p:spPr>
          <a:xfrm>
            <a:off x="0" y="0"/>
            <a:ext cx="53580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b="1" dirty="0"/>
              <a:t>Festményrészlet a </a:t>
            </a:r>
            <a:r>
              <a:rPr lang="hu-HU" sz="2400" b="1" dirty="0" err="1"/>
              <a:t>Lascaux</a:t>
            </a:r>
            <a:r>
              <a:rPr lang="hu-HU" sz="2400" b="1" dirty="0"/>
              <a:t>-i barlangból</a:t>
            </a:r>
          </a:p>
        </p:txBody>
      </p:sp>
    </p:spTree>
    <p:extLst>
      <p:ext uri="{BB962C8B-B14F-4D97-AF65-F5344CB8AC3E}">
        <p14:creationId xmlns:p14="http://schemas.microsoft.com/office/powerpoint/2010/main" val="37650486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BFD1726F-3E98-4BC8-A83B-D614338467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8263" y="0"/>
            <a:ext cx="697388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zövegdoboz 5">
            <a:extLst>
              <a:ext uri="{FF2B5EF4-FFF2-40B4-BE49-F238E27FC236}">
                <a16:creationId xmlns:a16="http://schemas.microsoft.com/office/drawing/2014/main" id="{0006EB14-1FE1-40C9-9CD5-648B6BF60954}"/>
              </a:ext>
            </a:extLst>
          </p:cNvPr>
          <p:cNvSpPr txBox="1"/>
          <p:nvPr/>
        </p:nvSpPr>
        <p:spPr>
          <a:xfrm rot="5400000">
            <a:off x="9580506" y="4246506"/>
            <a:ext cx="4959349" cy="26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 forrása:  </a:t>
            </a:r>
            <a:r>
              <a:rPr lang="hu-HU" sz="1100" dirty="0" err="1">
                <a:solidFill>
                  <a:schemeClr val="bg1"/>
                </a:solidFill>
              </a:rPr>
              <a:t>wikimedia</a:t>
            </a:r>
            <a:r>
              <a:rPr lang="hu-HU" sz="1100" dirty="0">
                <a:solidFill>
                  <a:schemeClr val="bg1"/>
                </a:solidFill>
              </a:rPr>
              <a:t> </a:t>
            </a:r>
            <a:r>
              <a:rPr lang="hu-HU" sz="1100" dirty="0" err="1">
                <a:solidFill>
                  <a:schemeClr val="bg1"/>
                </a:solidFill>
              </a:rPr>
              <a:t>commons</a:t>
            </a:r>
            <a:endParaRPr lang="hu-HU" sz="1100" dirty="0">
              <a:solidFill>
                <a:schemeClr val="bg1"/>
              </a:solidFill>
            </a:endParaRPr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9C2FE737-D1AF-4E60-9DBB-FB7286E0125E}"/>
              </a:ext>
            </a:extLst>
          </p:cNvPr>
          <p:cNvSpPr txBox="1"/>
          <p:nvPr/>
        </p:nvSpPr>
        <p:spPr>
          <a:xfrm>
            <a:off x="0" y="0"/>
            <a:ext cx="23581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400" dirty="0">
                <a:solidFill>
                  <a:schemeClr val="bg1"/>
                </a:solidFill>
              </a:rPr>
              <a:t>A </a:t>
            </a:r>
            <a:r>
              <a:rPr lang="hu-HU" sz="2400" dirty="0" err="1">
                <a:solidFill>
                  <a:schemeClr val="bg1"/>
                </a:solidFill>
              </a:rPr>
              <a:t>nebrai</a:t>
            </a:r>
            <a:r>
              <a:rPr lang="hu-HU" sz="2400" dirty="0">
                <a:solidFill>
                  <a:schemeClr val="bg1"/>
                </a:solidFill>
              </a:rPr>
              <a:t> korong</a:t>
            </a:r>
          </a:p>
        </p:txBody>
      </p:sp>
    </p:spTree>
    <p:extLst>
      <p:ext uri="{BB962C8B-B14F-4D97-AF65-F5344CB8AC3E}">
        <p14:creationId xmlns:p14="http://schemas.microsoft.com/office/powerpoint/2010/main" val="41754447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51F1CB94-6663-4D06-831A-4E24F42580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06" b="1894"/>
          <a:stretch/>
        </p:blipFill>
        <p:spPr bwMode="auto">
          <a:xfrm>
            <a:off x="5000823" y="0"/>
            <a:ext cx="7191177" cy="42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zövegdoboz 2">
            <a:extLst>
              <a:ext uri="{FF2B5EF4-FFF2-40B4-BE49-F238E27FC236}">
                <a16:creationId xmlns:a16="http://schemas.microsoft.com/office/drawing/2014/main" id="{CEBF5E68-2EC5-4BEE-B55C-7327A81D61BC}"/>
              </a:ext>
            </a:extLst>
          </p:cNvPr>
          <p:cNvSpPr txBox="1"/>
          <p:nvPr/>
        </p:nvSpPr>
        <p:spPr>
          <a:xfrm rot="5400000">
            <a:off x="9580506" y="4246506"/>
            <a:ext cx="4959349" cy="2636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 forrása:  John Barnes</a:t>
            </a:r>
          </a:p>
        </p:txBody>
      </p:sp>
      <p:pic>
        <p:nvPicPr>
          <p:cNvPr id="6" name="Kép 5">
            <a:extLst>
              <a:ext uri="{FF2B5EF4-FFF2-40B4-BE49-F238E27FC236}">
                <a16:creationId xmlns:a16="http://schemas.microsoft.com/office/drawing/2014/main" id="{098F418F-E7FD-4FD0-81E9-5E5C073C9EA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656" t="2389" r="2408" b="2080"/>
          <a:stretch/>
        </p:blipFill>
        <p:spPr>
          <a:xfrm>
            <a:off x="11431" y="2250297"/>
            <a:ext cx="6583679" cy="4604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22786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zövegdoboz 2">
            <a:extLst>
              <a:ext uri="{FF2B5EF4-FFF2-40B4-BE49-F238E27FC236}">
                <a16:creationId xmlns:a16="http://schemas.microsoft.com/office/drawing/2014/main" id="{6CFE2B3C-D478-4A4D-A988-3200F56F3B5D}"/>
              </a:ext>
            </a:extLst>
          </p:cNvPr>
          <p:cNvSpPr txBox="1"/>
          <p:nvPr/>
        </p:nvSpPr>
        <p:spPr>
          <a:xfrm rot="5400000">
            <a:off x="8743149" y="3410164"/>
            <a:ext cx="663406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hu-HU" sz="1100" dirty="0">
                <a:solidFill>
                  <a:schemeClr val="bg1"/>
                </a:solidFill>
              </a:rPr>
              <a:t>Kép forrása: </a:t>
            </a:r>
            <a:r>
              <a:rPr lang="en-US" sz="1100" dirty="0">
                <a:solidFill>
                  <a:schemeClr val="bg1"/>
                </a:solidFill>
              </a:rPr>
              <a:t>University of Hong Kong Dept of Physics</a:t>
            </a:r>
            <a:r>
              <a:rPr lang="hu-HU" sz="1100" dirty="0">
                <a:solidFill>
                  <a:schemeClr val="bg1"/>
                </a:solidFill>
              </a:rPr>
              <a:t>;  https://</a:t>
            </a:r>
            <a:r>
              <a:rPr lang="hu-HU" sz="1100" dirty="0" err="1">
                <a:solidFill>
                  <a:schemeClr val="bg1"/>
                </a:solidFill>
              </a:rPr>
              <a:t>www.wwu.edu</a:t>
            </a:r>
            <a:r>
              <a:rPr lang="hu-HU" sz="1100" dirty="0">
                <a:solidFill>
                  <a:schemeClr val="bg1"/>
                </a:solidFill>
              </a:rPr>
              <a:t>/</a:t>
            </a:r>
            <a:r>
              <a:rPr lang="hu-HU" sz="1100" dirty="0" err="1">
                <a:solidFill>
                  <a:schemeClr val="bg1"/>
                </a:solidFill>
              </a:rPr>
              <a:t>astro101</a:t>
            </a:r>
            <a:r>
              <a:rPr lang="hu-HU" sz="1100" dirty="0">
                <a:solidFill>
                  <a:schemeClr val="bg1"/>
                </a:solidFill>
              </a:rPr>
              <a:t>/101/</a:t>
            </a:r>
            <a:r>
              <a:rPr lang="hu-HU" sz="1100" dirty="0" err="1">
                <a:solidFill>
                  <a:schemeClr val="bg1"/>
                </a:solidFill>
              </a:rPr>
              <a:t>zodiac.jpg</a:t>
            </a:r>
            <a:endParaRPr lang="hu-HU" sz="1100" dirty="0">
              <a:solidFill>
                <a:schemeClr val="bg1"/>
              </a:solidFill>
            </a:endParaRPr>
          </a:p>
        </p:txBody>
      </p:sp>
      <p:grpSp>
        <p:nvGrpSpPr>
          <p:cNvPr id="4" name="Csoportba foglalás 3">
            <a:extLst>
              <a:ext uri="{FF2B5EF4-FFF2-40B4-BE49-F238E27FC236}">
                <a16:creationId xmlns:a16="http://schemas.microsoft.com/office/drawing/2014/main" id="{CE2C3915-08C2-4A9D-A5B0-930FD07AB252}"/>
              </a:ext>
            </a:extLst>
          </p:cNvPr>
          <p:cNvGrpSpPr/>
          <p:nvPr/>
        </p:nvGrpSpPr>
        <p:grpSpPr>
          <a:xfrm>
            <a:off x="2538730" y="223938"/>
            <a:ext cx="7114540" cy="6410123"/>
            <a:chOff x="4747260" y="223938"/>
            <a:chExt cx="7114540" cy="6410123"/>
          </a:xfrm>
        </p:grpSpPr>
        <p:pic>
          <p:nvPicPr>
            <p:cNvPr id="6146" name="Picture 2">
              <a:extLst>
                <a:ext uri="{FF2B5EF4-FFF2-40B4-BE49-F238E27FC236}">
                  <a16:creationId xmlns:a16="http://schemas.microsoft.com/office/drawing/2014/main" id="{4899D560-DB97-4269-8BEA-2C8EFAFB05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3500" y="223939"/>
              <a:ext cx="6718300" cy="641012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" name="Téglalap 1">
              <a:extLst>
                <a:ext uri="{FF2B5EF4-FFF2-40B4-BE49-F238E27FC236}">
                  <a16:creationId xmlns:a16="http://schemas.microsoft.com/office/drawing/2014/main" id="{F2214077-EA61-4B97-8F7D-659B77A2CDB9}"/>
                </a:ext>
              </a:extLst>
            </p:cNvPr>
            <p:cNvSpPr/>
            <p:nvPr/>
          </p:nvSpPr>
          <p:spPr>
            <a:xfrm>
              <a:off x="4747260" y="3208020"/>
              <a:ext cx="1089660" cy="441960"/>
            </a:xfrm>
            <a:prstGeom prst="rect">
              <a:avLst/>
            </a:prstGeom>
            <a:solidFill>
              <a:srgbClr val="000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5" name="Téglalap 4">
              <a:extLst>
                <a:ext uri="{FF2B5EF4-FFF2-40B4-BE49-F238E27FC236}">
                  <a16:creationId xmlns:a16="http://schemas.microsoft.com/office/drawing/2014/main" id="{9BB0921B-0E07-496B-B632-E3DE18CA55F3}"/>
                </a:ext>
              </a:extLst>
            </p:cNvPr>
            <p:cNvSpPr/>
            <p:nvPr/>
          </p:nvSpPr>
          <p:spPr>
            <a:xfrm>
              <a:off x="5075926" y="4852460"/>
              <a:ext cx="1089660" cy="441960"/>
            </a:xfrm>
            <a:prstGeom prst="rect">
              <a:avLst/>
            </a:prstGeom>
            <a:solidFill>
              <a:srgbClr val="000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6" name="Téglalap 5">
              <a:extLst>
                <a:ext uri="{FF2B5EF4-FFF2-40B4-BE49-F238E27FC236}">
                  <a16:creationId xmlns:a16="http://schemas.microsoft.com/office/drawing/2014/main" id="{56697121-770D-423F-A435-24F1C96D4A16}"/>
                </a:ext>
              </a:extLst>
            </p:cNvPr>
            <p:cNvSpPr/>
            <p:nvPr/>
          </p:nvSpPr>
          <p:spPr>
            <a:xfrm>
              <a:off x="7459716" y="6192101"/>
              <a:ext cx="1089660" cy="441960"/>
            </a:xfrm>
            <a:prstGeom prst="rect">
              <a:avLst/>
            </a:prstGeom>
            <a:solidFill>
              <a:srgbClr val="000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7" name="Téglalap 6">
              <a:extLst>
                <a:ext uri="{FF2B5EF4-FFF2-40B4-BE49-F238E27FC236}">
                  <a16:creationId xmlns:a16="http://schemas.microsoft.com/office/drawing/2014/main" id="{43FAF4E8-3796-4E20-AC6B-0DE5098FE761}"/>
                </a:ext>
              </a:extLst>
            </p:cNvPr>
            <p:cNvSpPr/>
            <p:nvPr/>
          </p:nvSpPr>
          <p:spPr>
            <a:xfrm>
              <a:off x="10066020" y="5971121"/>
              <a:ext cx="1089660" cy="441960"/>
            </a:xfrm>
            <a:prstGeom prst="rect">
              <a:avLst/>
            </a:prstGeom>
            <a:solidFill>
              <a:srgbClr val="000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8" name="Téglalap 7">
              <a:extLst>
                <a:ext uri="{FF2B5EF4-FFF2-40B4-BE49-F238E27FC236}">
                  <a16:creationId xmlns:a16="http://schemas.microsoft.com/office/drawing/2014/main" id="{CD6D92E5-9656-4A8A-A07F-95F8EEEC6512}"/>
                </a:ext>
              </a:extLst>
            </p:cNvPr>
            <p:cNvSpPr/>
            <p:nvPr/>
          </p:nvSpPr>
          <p:spPr>
            <a:xfrm>
              <a:off x="11353800" y="3642360"/>
              <a:ext cx="508000" cy="441960"/>
            </a:xfrm>
            <a:prstGeom prst="rect">
              <a:avLst/>
            </a:prstGeom>
            <a:solidFill>
              <a:srgbClr val="000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9" name="Téglalap 8">
              <a:extLst>
                <a:ext uri="{FF2B5EF4-FFF2-40B4-BE49-F238E27FC236}">
                  <a16:creationId xmlns:a16="http://schemas.microsoft.com/office/drawing/2014/main" id="{31CCCF70-B0B4-448A-8ACD-7BB906C3ACB0}"/>
                </a:ext>
              </a:extLst>
            </p:cNvPr>
            <p:cNvSpPr/>
            <p:nvPr/>
          </p:nvSpPr>
          <p:spPr>
            <a:xfrm>
              <a:off x="8282940" y="223938"/>
              <a:ext cx="1089660" cy="441960"/>
            </a:xfrm>
            <a:prstGeom prst="rect">
              <a:avLst/>
            </a:prstGeom>
            <a:solidFill>
              <a:srgbClr val="000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0" name="Téglalap 9">
              <a:extLst>
                <a:ext uri="{FF2B5EF4-FFF2-40B4-BE49-F238E27FC236}">
                  <a16:creationId xmlns:a16="http://schemas.microsoft.com/office/drawing/2014/main" id="{E8B46469-532E-4125-A519-26F40BE552C9}"/>
                </a:ext>
              </a:extLst>
            </p:cNvPr>
            <p:cNvSpPr/>
            <p:nvPr/>
          </p:nvSpPr>
          <p:spPr>
            <a:xfrm>
              <a:off x="5836920" y="645996"/>
              <a:ext cx="1470396" cy="441960"/>
            </a:xfrm>
            <a:prstGeom prst="rect">
              <a:avLst/>
            </a:prstGeom>
            <a:solidFill>
              <a:srgbClr val="000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  <p:sp>
          <p:nvSpPr>
            <p:cNvPr id="11" name="Téglalap 10">
              <a:extLst>
                <a:ext uri="{FF2B5EF4-FFF2-40B4-BE49-F238E27FC236}">
                  <a16:creationId xmlns:a16="http://schemas.microsoft.com/office/drawing/2014/main" id="{1DCDA2AD-212A-424E-87A9-A054C3CFEE1B}"/>
                </a:ext>
              </a:extLst>
            </p:cNvPr>
            <p:cNvSpPr/>
            <p:nvPr/>
          </p:nvSpPr>
          <p:spPr>
            <a:xfrm>
              <a:off x="11076940" y="1717459"/>
              <a:ext cx="508000" cy="441960"/>
            </a:xfrm>
            <a:prstGeom prst="rect">
              <a:avLst/>
            </a:prstGeom>
            <a:solidFill>
              <a:srgbClr val="00053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/>
            </a:p>
          </p:txBody>
        </p:sp>
      </p:grpSp>
    </p:spTree>
    <p:extLst>
      <p:ext uri="{BB962C8B-B14F-4D97-AF65-F5344CB8AC3E}">
        <p14:creationId xmlns:p14="http://schemas.microsoft.com/office/powerpoint/2010/main" val="217692014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644</TotalTime>
  <Words>2379</Words>
  <Application>Microsoft Office PowerPoint</Application>
  <PresentationFormat>Szélesvásznú</PresentationFormat>
  <Paragraphs>179</Paragraphs>
  <Slides>35</Slides>
  <Notes>23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6</vt:i4>
      </vt:variant>
      <vt:variant>
        <vt:lpstr>Téma</vt:lpstr>
      </vt:variant>
      <vt:variant>
        <vt:i4>1</vt:i4>
      </vt:variant>
      <vt:variant>
        <vt:lpstr>Diacímek</vt:lpstr>
      </vt:variant>
      <vt:variant>
        <vt:i4>35</vt:i4>
      </vt:variant>
    </vt:vector>
  </HeadingPairs>
  <TitlesOfParts>
    <vt:vector size="42" baseType="lpstr">
      <vt:lpstr>Adobe Garamond Pro Bold</vt:lpstr>
      <vt:lpstr>Arial</vt:lpstr>
      <vt:lpstr>Calibri</vt:lpstr>
      <vt:lpstr>Calibri Light</vt:lpstr>
      <vt:lpstr>Montserrat</vt:lpstr>
      <vt:lpstr>Verdana</vt:lpstr>
      <vt:lpstr>Office-téma</vt:lpstr>
      <vt:lpstr>Betekintés a csillagképek történetébe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  <vt:lpstr>PowerPoint-bemutató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creator>Rebeka Bőgner</dc:creator>
  <cp:lastModifiedBy>Rebeka Bőgner</cp:lastModifiedBy>
  <cp:revision>169</cp:revision>
  <dcterms:created xsi:type="dcterms:W3CDTF">2022-04-22T08:34:59Z</dcterms:created>
  <dcterms:modified xsi:type="dcterms:W3CDTF">2022-04-25T09:26:18Z</dcterms:modified>
</cp:coreProperties>
</file>