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6" r:id="rId5"/>
    <p:sldId id="259" r:id="rId6"/>
    <p:sldId id="274" r:id="rId7"/>
    <p:sldId id="275" r:id="rId8"/>
    <p:sldId id="290" r:id="rId9"/>
    <p:sldId id="276" r:id="rId10"/>
    <p:sldId id="281" r:id="rId11"/>
    <p:sldId id="291" r:id="rId12"/>
    <p:sldId id="279" r:id="rId13"/>
    <p:sldId id="280" r:id="rId14"/>
    <p:sldId id="261" r:id="rId15"/>
    <p:sldId id="262" r:id="rId16"/>
    <p:sldId id="263" r:id="rId17"/>
    <p:sldId id="265" r:id="rId18"/>
    <p:sldId id="282" r:id="rId19"/>
    <p:sldId id="283" r:id="rId20"/>
    <p:sldId id="284" r:id="rId21"/>
    <p:sldId id="285" r:id="rId22"/>
    <p:sldId id="286" r:id="rId23"/>
    <p:sldId id="287" r:id="rId24"/>
    <p:sldId id="288" r:id="rId25"/>
    <p:sldId id="271" r:id="rId26"/>
    <p:sldId id="273" r:id="rId27"/>
    <p:sldId id="264" r:id="rId28"/>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Világos stílus 1 – 1. jelölőszín">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5" autoAdjust="0"/>
    <p:restoredTop sz="94660"/>
  </p:normalViewPr>
  <p:slideViewPr>
    <p:cSldViewPr snapToGrid="0">
      <p:cViewPr varScale="1">
        <p:scale>
          <a:sx n="40" d="100"/>
          <a:sy n="40" d="100"/>
        </p:scale>
        <p:origin x="60" y="6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3F88D9B-6B0D-80A2-9133-FF8727261436}"/>
              </a:ext>
            </a:extLst>
          </p:cNvPr>
          <p:cNvSpPr>
            <a:spLocks noGrp="1"/>
          </p:cNvSpPr>
          <p:nvPr>
            <p:ph type="ctrTitle"/>
          </p:nvPr>
        </p:nvSpPr>
        <p:spPr>
          <a:xfrm>
            <a:off x="1524000" y="1122363"/>
            <a:ext cx="9144000" cy="2387600"/>
          </a:xfrm>
        </p:spPr>
        <p:txBody>
          <a:bodyPr anchor="b"/>
          <a:lstStyle>
            <a:lvl1pPr algn="ctr">
              <a:defRPr sz="6000">
                <a:latin typeface="Arial Narrow" panose="020B0606020202030204" pitchFamily="34" charset="0"/>
              </a:defRPr>
            </a:lvl1pPr>
          </a:lstStyle>
          <a:p>
            <a:r>
              <a:rPr lang="hu-HU"/>
              <a:t>Mintacím szerkesztése</a:t>
            </a:r>
          </a:p>
        </p:txBody>
      </p:sp>
      <p:sp>
        <p:nvSpPr>
          <p:cNvPr id="3" name="Alcím 2">
            <a:extLst>
              <a:ext uri="{FF2B5EF4-FFF2-40B4-BE49-F238E27FC236}">
                <a16:creationId xmlns:a16="http://schemas.microsoft.com/office/drawing/2014/main" id="{59D15B63-E835-68D5-761F-169C17F5E754}"/>
              </a:ext>
            </a:extLst>
          </p:cNvPr>
          <p:cNvSpPr>
            <a:spLocks noGrp="1"/>
          </p:cNvSpPr>
          <p:nvPr>
            <p:ph type="subTitle" idx="1"/>
          </p:nvPr>
        </p:nvSpPr>
        <p:spPr>
          <a:xfrm>
            <a:off x="1524000" y="3602038"/>
            <a:ext cx="9144000" cy="1655762"/>
          </a:xfrm>
        </p:spPr>
        <p:txBody>
          <a:bodyPr/>
          <a:lstStyle>
            <a:lvl1pPr marL="0" indent="0" algn="ctr">
              <a:buNone/>
              <a:defRPr sz="2400">
                <a:latin typeface="Arial Narrow" panose="020B06060202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Dátum helye 3">
            <a:extLst>
              <a:ext uri="{FF2B5EF4-FFF2-40B4-BE49-F238E27FC236}">
                <a16:creationId xmlns:a16="http://schemas.microsoft.com/office/drawing/2014/main" id="{F884FC8F-4D86-CE72-DD9B-0A197A0354A3}"/>
              </a:ext>
            </a:extLst>
          </p:cNvPr>
          <p:cNvSpPr>
            <a:spLocks noGrp="1"/>
          </p:cNvSpPr>
          <p:nvPr>
            <p:ph type="dt" sz="half" idx="10"/>
          </p:nvPr>
        </p:nvSpPr>
        <p:spPr/>
        <p:txBody>
          <a:bodyPr/>
          <a:lstStyle>
            <a:lvl1pPr>
              <a:defRPr>
                <a:latin typeface="Arial Narrow" panose="020B0606020202030204" pitchFamily="34" charset="0"/>
              </a:defRPr>
            </a:lvl1pPr>
          </a:lstStyle>
          <a:p>
            <a:fld id="{7BD5F7E6-5C13-477E-A36A-1395C2F104D3}" type="datetimeFigureOut">
              <a:rPr lang="hu-HU" smtClean="0"/>
              <a:pPr/>
              <a:t>2026.09.16.</a:t>
            </a:fld>
            <a:endParaRPr lang="hu-HU">
              <a:latin typeface="Arial Narrow" panose="020B0606020202030204" pitchFamily="34" charset="0"/>
            </a:endParaRPr>
          </a:p>
        </p:txBody>
      </p:sp>
      <p:sp>
        <p:nvSpPr>
          <p:cNvPr id="5" name="Élőláb helye 4">
            <a:extLst>
              <a:ext uri="{FF2B5EF4-FFF2-40B4-BE49-F238E27FC236}">
                <a16:creationId xmlns:a16="http://schemas.microsoft.com/office/drawing/2014/main" id="{3D94DA0A-302D-3420-F1DB-06D8C83080EE}"/>
              </a:ext>
            </a:extLst>
          </p:cNvPr>
          <p:cNvSpPr>
            <a:spLocks noGrp="1"/>
          </p:cNvSpPr>
          <p:nvPr>
            <p:ph type="ftr" sz="quarter" idx="11"/>
          </p:nvPr>
        </p:nvSpPr>
        <p:spPr/>
        <p:txBody>
          <a:bodyPr/>
          <a:lstStyle>
            <a:lvl1pPr>
              <a:defRPr>
                <a:latin typeface="Arial Narrow" panose="020B0606020202030204" pitchFamily="34" charset="0"/>
              </a:defRPr>
            </a:lvl1pPr>
          </a:lstStyle>
          <a:p>
            <a:endParaRPr lang="hu-HU">
              <a:latin typeface="Arial Narrow" panose="020B0606020202030204" pitchFamily="34" charset="0"/>
            </a:endParaRPr>
          </a:p>
        </p:txBody>
      </p:sp>
      <p:sp>
        <p:nvSpPr>
          <p:cNvPr id="6" name="Dia számának helye 5">
            <a:extLst>
              <a:ext uri="{FF2B5EF4-FFF2-40B4-BE49-F238E27FC236}">
                <a16:creationId xmlns:a16="http://schemas.microsoft.com/office/drawing/2014/main" id="{09E3A227-3D02-9063-5C52-B45F5AFAB22B}"/>
              </a:ext>
            </a:extLst>
          </p:cNvPr>
          <p:cNvSpPr>
            <a:spLocks noGrp="1"/>
          </p:cNvSpPr>
          <p:nvPr>
            <p:ph type="sldNum" sz="quarter" idx="12"/>
          </p:nvPr>
        </p:nvSpPr>
        <p:spPr/>
        <p:txBody>
          <a:bodyPr/>
          <a:lstStyle>
            <a:lvl1pPr>
              <a:defRPr>
                <a:latin typeface="Arial Narrow" panose="020B0606020202030204" pitchFamily="34" charset="0"/>
              </a:defRPr>
            </a:lvl1pPr>
          </a:lstStyle>
          <a:p>
            <a:fld id="{34FA1F1A-0687-4B95-BC78-A5E6E90A48B7}" type="slidenum">
              <a:rPr lang="hu-HU" smtClean="0"/>
              <a:pPr/>
              <a:t>‹#›</a:t>
            </a:fld>
            <a:endParaRPr lang="hu-HU">
              <a:latin typeface="Arial Narrow" panose="020B0606020202030204" pitchFamily="34" charset="0"/>
            </a:endParaRPr>
          </a:p>
        </p:txBody>
      </p:sp>
      <p:pic>
        <p:nvPicPr>
          <p:cNvPr id="7" name="Picture 19">
            <a:extLst>
              <a:ext uri="{FF2B5EF4-FFF2-40B4-BE49-F238E27FC236}">
                <a16:creationId xmlns:a16="http://schemas.microsoft.com/office/drawing/2014/main" id="{050D64E0-3D44-6351-B102-C87CDF96CBDD}"/>
              </a:ext>
            </a:extLst>
          </p:cNvPr>
          <p:cNvPicPr>
            <a:picLocks noChangeAspect="1"/>
          </p:cNvPicPr>
          <p:nvPr userDrawn="1"/>
        </p:nvPicPr>
        <p:blipFill>
          <a:blip r:embed="rId2"/>
          <a:stretch>
            <a:fillRect/>
          </a:stretch>
        </p:blipFill>
        <p:spPr>
          <a:xfrm>
            <a:off x="679620" y="540635"/>
            <a:ext cx="2858361" cy="1059565"/>
          </a:xfrm>
          <a:prstGeom prst="rect">
            <a:avLst/>
          </a:prstGeom>
        </p:spPr>
      </p:pic>
    </p:spTree>
    <p:extLst>
      <p:ext uri="{BB962C8B-B14F-4D97-AF65-F5344CB8AC3E}">
        <p14:creationId xmlns:p14="http://schemas.microsoft.com/office/powerpoint/2010/main" val="2718405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A372DF1-BA38-5C6D-4E3D-6E1F8CA19317}"/>
              </a:ext>
            </a:extLst>
          </p:cNvPr>
          <p:cNvSpPr>
            <a:spLocks noGrp="1"/>
          </p:cNvSpPr>
          <p:nvPr>
            <p:ph type="title"/>
          </p:nvPr>
        </p:nvSpPr>
        <p:spPr>
          <a:xfrm>
            <a:off x="3738880" y="365125"/>
            <a:ext cx="7614920" cy="1325563"/>
          </a:xfrm>
        </p:spPr>
        <p:txBody>
          <a:bodyPr/>
          <a:lstStyle>
            <a:lvl1pPr algn="ctr">
              <a:defRPr>
                <a:latin typeface="Arial Narrow" panose="020B0606020202030204" pitchFamily="34" charset="0"/>
              </a:defRPr>
            </a:lvl1pPr>
          </a:lstStyle>
          <a:p>
            <a:r>
              <a:rPr lang="hu-HU"/>
              <a:t>Mintacím szerkesztése</a:t>
            </a:r>
          </a:p>
        </p:txBody>
      </p:sp>
      <p:sp>
        <p:nvSpPr>
          <p:cNvPr id="3" name="Tartalom helye 2">
            <a:extLst>
              <a:ext uri="{FF2B5EF4-FFF2-40B4-BE49-F238E27FC236}">
                <a16:creationId xmlns:a16="http://schemas.microsoft.com/office/drawing/2014/main" id="{98B46E9F-7BE2-C620-B7CF-F5D5858C42D2}"/>
              </a:ext>
            </a:extLst>
          </p:cNvPr>
          <p:cNvSpPr>
            <a:spLocks noGrp="1"/>
          </p:cNvSpPr>
          <p:nvPr>
            <p:ph idx="1"/>
          </p:nvPr>
        </p:nvSpPr>
        <p:spPr/>
        <p:txBody>
          <a:bodyPr/>
          <a:lstStyle>
            <a:lvl1pPr>
              <a:defRPr>
                <a:latin typeface="Arial Narrow" panose="020B0606020202030204" pitchFamily="34" charset="0"/>
              </a:defRPr>
            </a:lvl1pPr>
            <a:lvl2pPr>
              <a:defRPr>
                <a:latin typeface="Arial Narrow" panose="020B0606020202030204" pitchFamily="34" charset="0"/>
              </a:defRPr>
            </a:lvl2pPr>
            <a:lvl3pPr>
              <a:defRPr>
                <a:latin typeface="Arial Narrow" panose="020B0606020202030204" pitchFamily="34" charset="0"/>
              </a:defRPr>
            </a:lvl3pPr>
            <a:lvl4pPr>
              <a:defRPr>
                <a:latin typeface="Arial Narrow" panose="020B0606020202030204" pitchFamily="34" charset="0"/>
              </a:defRPr>
            </a:lvl4pPr>
            <a:lvl5pPr>
              <a:defRPr>
                <a:latin typeface="Arial Narrow" panose="020B0606020202030204" pitchFamily="34" charset="0"/>
              </a:defRPr>
            </a:lvl5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CB7FE55B-F3E2-A7A4-AD80-DB58DE1DB952}"/>
              </a:ext>
            </a:extLst>
          </p:cNvPr>
          <p:cNvSpPr>
            <a:spLocks noGrp="1"/>
          </p:cNvSpPr>
          <p:nvPr>
            <p:ph type="dt" sz="half" idx="10"/>
          </p:nvPr>
        </p:nvSpPr>
        <p:spPr/>
        <p:txBody>
          <a:bodyPr/>
          <a:lstStyle>
            <a:lvl1pPr>
              <a:defRPr>
                <a:latin typeface="Arial Narrow" panose="020B0606020202030204" pitchFamily="34" charset="0"/>
              </a:defRPr>
            </a:lvl1pPr>
          </a:lstStyle>
          <a:p>
            <a:fld id="{7BD5F7E6-5C13-477E-A36A-1395C2F104D3}" type="datetimeFigureOut">
              <a:rPr lang="hu-HU" smtClean="0"/>
              <a:pPr/>
              <a:t>2026.09.16.</a:t>
            </a:fld>
            <a:endParaRPr lang="hu-HU">
              <a:latin typeface="Arial Narrow" panose="020B0606020202030204" pitchFamily="34" charset="0"/>
            </a:endParaRPr>
          </a:p>
        </p:txBody>
      </p:sp>
      <p:sp>
        <p:nvSpPr>
          <p:cNvPr id="5" name="Élőláb helye 4">
            <a:extLst>
              <a:ext uri="{FF2B5EF4-FFF2-40B4-BE49-F238E27FC236}">
                <a16:creationId xmlns:a16="http://schemas.microsoft.com/office/drawing/2014/main" id="{0749D617-B40F-0687-3A76-3DA096F2E1BC}"/>
              </a:ext>
            </a:extLst>
          </p:cNvPr>
          <p:cNvSpPr>
            <a:spLocks noGrp="1"/>
          </p:cNvSpPr>
          <p:nvPr>
            <p:ph type="ftr" sz="quarter" idx="11"/>
          </p:nvPr>
        </p:nvSpPr>
        <p:spPr/>
        <p:txBody>
          <a:bodyPr/>
          <a:lstStyle>
            <a:lvl1pPr>
              <a:defRPr>
                <a:latin typeface="Arial Narrow" panose="020B0606020202030204" pitchFamily="34" charset="0"/>
              </a:defRPr>
            </a:lvl1pPr>
          </a:lstStyle>
          <a:p>
            <a:endParaRPr lang="hu-HU">
              <a:latin typeface="Arial Narrow" panose="020B0606020202030204" pitchFamily="34" charset="0"/>
            </a:endParaRPr>
          </a:p>
        </p:txBody>
      </p:sp>
      <p:sp>
        <p:nvSpPr>
          <p:cNvPr id="6" name="Dia számának helye 5">
            <a:extLst>
              <a:ext uri="{FF2B5EF4-FFF2-40B4-BE49-F238E27FC236}">
                <a16:creationId xmlns:a16="http://schemas.microsoft.com/office/drawing/2014/main" id="{5B13EB21-2E2D-1D92-CCC5-5FC286789282}"/>
              </a:ext>
            </a:extLst>
          </p:cNvPr>
          <p:cNvSpPr>
            <a:spLocks noGrp="1"/>
          </p:cNvSpPr>
          <p:nvPr>
            <p:ph type="sldNum" sz="quarter" idx="12"/>
          </p:nvPr>
        </p:nvSpPr>
        <p:spPr/>
        <p:txBody>
          <a:bodyPr/>
          <a:lstStyle>
            <a:lvl1pPr>
              <a:defRPr>
                <a:latin typeface="Arial Narrow" panose="020B0606020202030204" pitchFamily="34" charset="0"/>
              </a:defRPr>
            </a:lvl1pPr>
          </a:lstStyle>
          <a:p>
            <a:fld id="{34FA1F1A-0687-4B95-BC78-A5E6E90A48B7}" type="slidenum">
              <a:rPr lang="hu-HU" smtClean="0"/>
              <a:pPr/>
              <a:t>‹#›</a:t>
            </a:fld>
            <a:endParaRPr lang="hu-HU">
              <a:latin typeface="Arial Narrow" panose="020B0606020202030204" pitchFamily="34" charset="0"/>
            </a:endParaRPr>
          </a:p>
        </p:txBody>
      </p:sp>
      <p:pic>
        <p:nvPicPr>
          <p:cNvPr id="7" name="Picture 19">
            <a:extLst>
              <a:ext uri="{FF2B5EF4-FFF2-40B4-BE49-F238E27FC236}">
                <a16:creationId xmlns:a16="http://schemas.microsoft.com/office/drawing/2014/main" id="{86D7C1C3-10F5-999C-5914-ACC84C31BCA8}"/>
              </a:ext>
            </a:extLst>
          </p:cNvPr>
          <p:cNvPicPr>
            <a:picLocks noChangeAspect="1"/>
          </p:cNvPicPr>
          <p:nvPr userDrawn="1"/>
        </p:nvPicPr>
        <p:blipFill>
          <a:blip r:embed="rId2"/>
          <a:stretch>
            <a:fillRect/>
          </a:stretch>
        </p:blipFill>
        <p:spPr>
          <a:xfrm>
            <a:off x="679620" y="540635"/>
            <a:ext cx="2858361" cy="1059565"/>
          </a:xfrm>
          <a:prstGeom prst="rect">
            <a:avLst/>
          </a:prstGeom>
        </p:spPr>
      </p:pic>
    </p:spTree>
    <p:extLst>
      <p:ext uri="{BB962C8B-B14F-4D97-AF65-F5344CB8AC3E}">
        <p14:creationId xmlns:p14="http://schemas.microsoft.com/office/powerpoint/2010/main" val="3718859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2711E56-4B46-4CFB-4895-B25951186664}"/>
              </a:ext>
            </a:extLst>
          </p:cNvPr>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a:extLst>
              <a:ext uri="{FF2B5EF4-FFF2-40B4-BE49-F238E27FC236}">
                <a16:creationId xmlns:a16="http://schemas.microsoft.com/office/drawing/2014/main" id="{E58DE445-ABE7-B064-4AFF-58C65C1556A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u-HU"/>
              <a:t>Mintaszöveg szerkesztése</a:t>
            </a:r>
          </a:p>
        </p:txBody>
      </p:sp>
      <p:sp>
        <p:nvSpPr>
          <p:cNvPr id="4" name="Dátum helye 3">
            <a:extLst>
              <a:ext uri="{FF2B5EF4-FFF2-40B4-BE49-F238E27FC236}">
                <a16:creationId xmlns:a16="http://schemas.microsoft.com/office/drawing/2014/main" id="{13512883-549C-E81D-AA3E-BF3CE0AE9B54}"/>
              </a:ext>
            </a:extLst>
          </p:cNvPr>
          <p:cNvSpPr>
            <a:spLocks noGrp="1"/>
          </p:cNvSpPr>
          <p:nvPr>
            <p:ph type="dt" sz="half" idx="10"/>
          </p:nvPr>
        </p:nvSpPr>
        <p:spPr/>
        <p:txBody>
          <a:bodyPr/>
          <a:lstStyle/>
          <a:p>
            <a:fld id="{7BD5F7E6-5C13-477E-A36A-1395C2F104D3}" type="datetimeFigureOut">
              <a:rPr lang="hu-HU" smtClean="0"/>
              <a:t>2026.09.16.</a:t>
            </a:fld>
            <a:endParaRPr lang="hu-HU"/>
          </a:p>
        </p:txBody>
      </p:sp>
      <p:sp>
        <p:nvSpPr>
          <p:cNvPr id="5" name="Élőláb helye 4">
            <a:extLst>
              <a:ext uri="{FF2B5EF4-FFF2-40B4-BE49-F238E27FC236}">
                <a16:creationId xmlns:a16="http://schemas.microsoft.com/office/drawing/2014/main" id="{FFDFB03F-D791-9BED-CF25-E27C3190D019}"/>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A4A94EF1-BBC6-B7DD-5060-EB27861AB6DD}"/>
              </a:ext>
            </a:extLst>
          </p:cNvPr>
          <p:cNvSpPr>
            <a:spLocks noGrp="1"/>
          </p:cNvSpPr>
          <p:nvPr>
            <p:ph type="sldNum" sz="quarter" idx="12"/>
          </p:nvPr>
        </p:nvSpPr>
        <p:spPr/>
        <p:txBody>
          <a:bodyPr/>
          <a:lstStyle/>
          <a:p>
            <a:fld id="{34FA1F1A-0687-4B95-BC78-A5E6E90A48B7}" type="slidenum">
              <a:rPr lang="hu-HU" smtClean="0"/>
              <a:t>‹#›</a:t>
            </a:fld>
            <a:endParaRPr lang="hu-HU"/>
          </a:p>
        </p:txBody>
      </p:sp>
    </p:spTree>
    <p:extLst>
      <p:ext uri="{BB962C8B-B14F-4D97-AF65-F5344CB8AC3E}">
        <p14:creationId xmlns:p14="http://schemas.microsoft.com/office/powerpoint/2010/main" val="691895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0BAE934-04D6-1BD1-76D3-2AE84C497A7C}"/>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ACEBCAD8-80B2-6D3B-9C7F-6DD7FE23059C}"/>
              </a:ext>
            </a:extLst>
          </p:cNvPr>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a:extLst>
              <a:ext uri="{FF2B5EF4-FFF2-40B4-BE49-F238E27FC236}">
                <a16:creationId xmlns:a16="http://schemas.microsoft.com/office/drawing/2014/main" id="{639BE05A-EE2B-6303-84F3-E7FF20A64D50}"/>
              </a:ext>
            </a:extLst>
          </p:cNvPr>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a:extLst>
              <a:ext uri="{FF2B5EF4-FFF2-40B4-BE49-F238E27FC236}">
                <a16:creationId xmlns:a16="http://schemas.microsoft.com/office/drawing/2014/main" id="{43A3CBDF-EFDC-32A8-A43E-8E22AFFA8F98}"/>
              </a:ext>
            </a:extLst>
          </p:cNvPr>
          <p:cNvSpPr>
            <a:spLocks noGrp="1"/>
          </p:cNvSpPr>
          <p:nvPr>
            <p:ph type="dt" sz="half" idx="10"/>
          </p:nvPr>
        </p:nvSpPr>
        <p:spPr/>
        <p:txBody>
          <a:bodyPr/>
          <a:lstStyle/>
          <a:p>
            <a:fld id="{7BD5F7E6-5C13-477E-A36A-1395C2F104D3}" type="datetimeFigureOut">
              <a:rPr lang="hu-HU" smtClean="0"/>
              <a:t>2026.09.16.</a:t>
            </a:fld>
            <a:endParaRPr lang="hu-HU"/>
          </a:p>
        </p:txBody>
      </p:sp>
      <p:sp>
        <p:nvSpPr>
          <p:cNvPr id="6" name="Élőláb helye 5">
            <a:extLst>
              <a:ext uri="{FF2B5EF4-FFF2-40B4-BE49-F238E27FC236}">
                <a16:creationId xmlns:a16="http://schemas.microsoft.com/office/drawing/2014/main" id="{29936230-3D0B-721B-9C0B-029CCF003425}"/>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70FDEB5E-4920-6E56-A028-D0FF6954A573}"/>
              </a:ext>
            </a:extLst>
          </p:cNvPr>
          <p:cNvSpPr>
            <a:spLocks noGrp="1"/>
          </p:cNvSpPr>
          <p:nvPr>
            <p:ph type="sldNum" sz="quarter" idx="12"/>
          </p:nvPr>
        </p:nvSpPr>
        <p:spPr/>
        <p:txBody>
          <a:bodyPr/>
          <a:lstStyle/>
          <a:p>
            <a:fld id="{34FA1F1A-0687-4B95-BC78-A5E6E90A48B7}" type="slidenum">
              <a:rPr lang="hu-HU" smtClean="0"/>
              <a:t>‹#›</a:t>
            </a:fld>
            <a:endParaRPr lang="hu-HU"/>
          </a:p>
        </p:txBody>
      </p:sp>
    </p:spTree>
    <p:extLst>
      <p:ext uri="{BB962C8B-B14F-4D97-AF65-F5344CB8AC3E}">
        <p14:creationId xmlns:p14="http://schemas.microsoft.com/office/powerpoint/2010/main" val="3751214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BB50ACB-0636-B625-3402-6FB3689B3F9D}"/>
              </a:ext>
            </a:extLst>
          </p:cNvPr>
          <p:cNvSpPr>
            <a:spLocks noGrp="1"/>
          </p:cNvSpPr>
          <p:nvPr>
            <p:ph type="title"/>
          </p:nvPr>
        </p:nvSpPr>
        <p:spPr>
          <a:xfrm>
            <a:off x="839788" y="365125"/>
            <a:ext cx="10515600" cy="1325563"/>
          </a:xfrm>
        </p:spPr>
        <p:txBody>
          <a:bodyPr/>
          <a:lstStyle/>
          <a:p>
            <a:r>
              <a:rPr lang="hu-HU"/>
              <a:t>Mintacím szerkesztése</a:t>
            </a:r>
          </a:p>
        </p:txBody>
      </p:sp>
      <p:sp>
        <p:nvSpPr>
          <p:cNvPr id="3" name="Szöveg helye 2">
            <a:extLst>
              <a:ext uri="{FF2B5EF4-FFF2-40B4-BE49-F238E27FC236}">
                <a16:creationId xmlns:a16="http://schemas.microsoft.com/office/drawing/2014/main" id="{857C0EBF-A21B-5648-CBD6-A4448E639D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a:extLst>
              <a:ext uri="{FF2B5EF4-FFF2-40B4-BE49-F238E27FC236}">
                <a16:creationId xmlns:a16="http://schemas.microsoft.com/office/drawing/2014/main" id="{C611B10B-F2B5-9406-7E98-181A7772AE3A}"/>
              </a:ext>
            </a:extLst>
          </p:cNvPr>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a:extLst>
              <a:ext uri="{FF2B5EF4-FFF2-40B4-BE49-F238E27FC236}">
                <a16:creationId xmlns:a16="http://schemas.microsoft.com/office/drawing/2014/main" id="{93D059FA-9B86-9036-A1AA-263DF110EB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a:extLst>
              <a:ext uri="{FF2B5EF4-FFF2-40B4-BE49-F238E27FC236}">
                <a16:creationId xmlns:a16="http://schemas.microsoft.com/office/drawing/2014/main" id="{F29CCC7F-1733-C51C-4BD9-516764B8FF8A}"/>
              </a:ext>
            </a:extLst>
          </p:cNvPr>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a:extLst>
              <a:ext uri="{FF2B5EF4-FFF2-40B4-BE49-F238E27FC236}">
                <a16:creationId xmlns:a16="http://schemas.microsoft.com/office/drawing/2014/main" id="{B4E89921-1251-4146-F92C-CA066A4C5B24}"/>
              </a:ext>
            </a:extLst>
          </p:cNvPr>
          <p:cNvSpPr>
            <a:spLocks noGrp="1"/>
          </p:cNvSpPr>
          <p:nvPr>
            <p:ph type="dt" sz="half" idx="10"/>
          </p:nvPr>
        </p:nvSpPr>
        <p:spPr/>
        <p:txBody>
          <a:bodyPr/>
          <a:lstStyle/>
          <a:p>
            <a:fld id="{7BD5F7E6-5C13-477E-A36A-1395C2F104D3}" type="datetimeFigureOut">
              <a:rPr lang="hu-HU" smtClean="0"/>
              <a:t>2026.09.16.</a:t>
            </a:fld>
            <a:endParaRPr lang="hu-HU"/>
          </a:p>
        </p:txBody>
      </p:sp>
      <p:sp>
        <p:nvSpPr>
          <p:cNvPr id="8" name="Élőláb helye 7">
            <a:extLst>
              <a:ext uri="{FF2B5EF4-FFF2-40B4-BE49-F238E27FC236}">
                <a16:creationId xmlns:a16="http://schemas.microsoft.com/office/drawing/2014/main" id="{D41D3D50-D5CF-0C26-567F-688BCAE422BE}"/>
              </a:ext>
            </a:extLst>
          </p:cNvPr>
          <p:cNvSpPr>
            <a:spLocks noGrp="1"/>
          </p:cNvSpPr>
          <p:nvPr>
            <p:ph type="ftr" sz="quarter" idx="11"/>
          </p:nvPr>
        </p:nvSpPr>
        <p:spPr/>
        <p:txBody>
          <a:bodyPr/>
          <a:lstStyle/>
          <a:p>
            <a:endParaRPr lang="hu-HU"/>
          </a:p>
        </p:txBody>
      </p:sp>
      <p:sp>
        <p:nvSpPr>
          <p:cNvPr id="9" name="Dia számának helye 8">
            <a:extLst>
              <a:ext uri="{FF2B5EF4-FFF2-40B4-BE49-F238E27FC236}">
                <a16:creationId xmlns:a16="http://schemas.microsoft.com/office/drawing/2014/main" id="{B40B40F5-A3F5-D313-3224-AD6584C1EEFE}"/>
              </a:ext>
            </a:extLst>
          </p:cNvPr>
          <p:cNvSpPr>
            <a:spLocks noGrp="1"/>
          </p:cNvSpPr>
          <p:nvPr>
            <p:ph type="sldNum" sz="quarter" idx="12"/>
          </p:nvPr>
        </p:nvSpPr>
        <p:spPr/>
        <p:txBody>
          <a:bodyPr/>
          <a:lstStyle/>
          <a:p>
            <a:fld id="{34FA1F1A-0687-4B95-BC78-A5E6E90A48B7}" type="slidenum">
              <a:rPr lang="hu-HU" smtClean="0"/>
              <a:t>‹#›</a:t>
            </a:fld>
            <a:endParaRPr lang="hu-HU"/>
          </a:p>
        </p:txBody>
      </p:sp>
    </p:spTree>
    <p:extLst>
      <p:ext uri="{BB962C8B-B14F-4D97-AF65-F5344CB8AC3E}">
        <p14:creationId xmlns:p14="http://schemas.microsoft.com/office/powerpoint/2010/main" val="2204875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84B1952-A4B0-DE0D-2798-E341D157D2EE}"/>
              </a:ext>
            </a:extLst>
          </p:cNvPr>
          <p:cNvSpPr>
            <a:spLocks noGrp="1"/>
          </p:cNvSpPr>
          <p:nvPr>
            <p:ph type="title"/>
          </p:nvPr>
        </p:nvSpPr>
        <p:spPr/>
        <p:txBody>
          <a:bodyPr/>
          <a:lstStyle/>
          <a:p>
            <a:r>
              <a:rPr lang="hu-HU"/>
              <a:t>Mintacím szerkesztése</a:t>
            </a:r>
          </a:p>
        </p:txBody>
      </p:sp>
      <p:sp>
        <p:nvSpPr>
          <p:cNvPr id="3" name="Dátum helye 2">
            <a:extLst>
              <a:ext uri="{FF2B5EF4-FFF2-40B4-BE49-F238E27FC236}">
                <a16:creationId xmlns:a16="http://schemas.microsoft.com/office/drawing/2014/main" id="{00B1D432-54E4-ACAB-2EFC-A6D74F51E036}"/>
              </a:ext>
            </a:extLst>
          </p:cNvPr>
          <p:cNvSpPr>
            <a:spLocks noGrp="1"/>
          </p:cNvSpPr>
          <p:nvPr>
            <p:ph type="dt" sz="half" idx="10"/>
          </p:nvPr>
        </p:nvSpPr>
        <p:spPr/>
        <p:txBody>
          <a:bodyPr/>
          <a:lstStyle/>
          <a:p>
            <a:fld id="{7BD5F7E6-5C13-477E-A36A-1395C2F104D3}" type="datetimeFigureOut">
              <a:rPr lang="hu-HU" smtClean="0"/>
              <a:t>2026.09.16.</a:t>
            </a:fld>
            <a:endParaRPr lang="hu-HU"/>
          </a:p>
        </p:txBody>
      </p:sp>
      <p:sp>
        <p:nvSpPr>
          <p:cNvPr id="4" name="Élőláb helye 3">
            <a:extLst>
              <a:ext uri="{FF2B5EF4-FFF2-40B4-BE49-F238E27FC236}">
                <a16:creationId xmlns:a16="http://schemas.microsoft.com/office/drawing/2014/main" id="{C830C243-4171-DBE2-A9FF-1B987AC9FB6B}"/>
              </a:ext>
            </a:extLst>
          </p:cNvPr>
          <p:cNvSpPr>
            <a:spLocks noGrp="1"/>
          </p:cNvSpPr>
          <p:nvPr>
            <p:ph type="ftr" sz="quarter" idx="11"/>
          </p:nvPr>
        </p:nvSpPr>
        <p:spPr/>
        <p:txBody>
          <a:bodyPr/>
          <a:lstStyle/>
          <a:p>
            <a:endParaRPr lang="hu-HU"/>
          </a:p>
        </p:txBody>
      </p:sp>
      <p:sp>
        <p:nvSpPr>
          <p:cNvPr id="5" name="Dia számának helye 4">
            <a:extLst>
              <a:ext uri="{FF2B5EF4-FFF2-40B4-BE49-F238E27FC236}">
                <a16:creationId xmlns:a16="http://schemas.microsoft.com/office/drawing/2014/main" id="{34178348-9796-F659-6D8A-AE8D2AF60F50}"/>
              </a:ext>
            </a:extLst>
          </p:cNvPr>
          <p:cNvSpPr>
            <a:spLocks noGrp="1"/>
          </p:cNvSpPr>
          <p:nvPr>
            <p:ph type="sldNum" sz="quarter" idx="12"/>
          </p:nvPr>
        </p:nvSpPr>
        <p:spPr/>
        <p:txBody>
          <a:bodyPr/>
          <a:lstStyle/>
          <a:p>
            <a:fld id="{34FA1F1A-0687-4B95-BC78-A5E6E90A48B7}" type="slidenum">
              <a:rPr lang="hu-HU" smtClean="0"/>
              <a:t>‹#›</a:t>
            </a:fld>
            <a:endParaRPr lang="hu-HU"/>
          </a:p>
        </p:txBody>
      </p:sp>
    </p:spTree>
    <p:extLst>
      <p:ext uri="{BB962C8B-B14F-4D97-AF65-F5344CB8AC3E}">
        <p14:creationId xmlns:p14="http://schemas.microsoft.com/office/powerpoint/2010/main" val="1393730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a:extLst>
              <a:ext uri="{FF2B5EF4-FFF2-40B4-BE49-F238E27FC236}">
                <a16:creationId xmlns:a16="http://schemas.microsoft.com/office/drawing/2014/main" id="{CBA2049A-2D94-3A4C-229A-657305913A02}"/>
              </a:ext>
            </a:extLst>
          </p:cNvPr>
          <p:cNvSpPr>
            <a:spLocks noGrp="1"/>
          </p:cNvSpPr>
          <p:nvPr>
            <p:ph type="dt" sz="half" idx="10"/>
          </p:nvPr>
        </p:nvSpPr>
        <p:spPr/>
        <p:txBody>
          <a:bodyPr/>
          <a:lstStyle/>
          <a:p>
            <a:fld id="{7BD5F7E6-5C13-477E-A36A-1395C2F104D3}" type="datetimeFigureOut">
              <a:rPr lang="hu-HU" smtClean="0"/>
              <a:t>2026.09.16.</a:t>
            </a:fld>
            <a:endParaRPr lang="hu-HU"/>
          </a:p>
        </p:txBody>
      </p:sp>
      <p:sp>
        <p:nvSpPr>
          <p:cNvPr id="3" name="Élőláb helye 2">
            <a:extLst>
              <a:ext uri="{FF2B5EF4-FFF2-40B4-BE49-F238E27FC236}">
                <a16:creationId xmlns:a16="http://schemas.microsoft.com/office/drawing/2014/main" id="{A2EFF850-D092-4469-F747-9C1B5D9ACF09}"/>
              </a:ext>
            </a:extLst>
          </p:cNvPr>
          <p:cNvSpPr>
            <a:spLocks noGrp="1"/>
          </p:cNvSpPr>
          <p:nvPr>
            <p:ph type="ftr" sz="quarter" idx="11"/>
          </p:nvPr>
        </p:nvSpPr>
        <p:spPr/>
        <p:txBody>
          <a:bodyPr/>
          <a:lstStyle/>
          <a:p>
            <a:endParaRPr lang="hu-HU"/>
          </a:p>
        </p:txBody>
      </p:sp>
      <p:sp>
        <p:nvSpPr>
          <p:cNvPr id="4" name="Dia számának helye 3">
            <a:extLst>
              <a:ext uri="{FF2B5EF4-FFF2-40B4-BE49-F238E27FC236}">
                <a16:creationId xmlns:a16="http://schemas.microsoft.com/office/drawing/2014/main" id="{8C2DD401-38A9-8A92-10E6-0002ED636A7B}"/>
              </a:ext>
            </a:extLst>
          </p:cNvPr>
          <p:cNvSpPr>
            <a:spLocks noGrp="1"/>
          </p:cNvSpPr>
          <p:nvPr>
            <p:ph type="sldNum" sz="quarter" idx="12"/>
          </p:nvPr>
        </p:nvSpPr>
        <p:spPr/>
        <p:txBody>
          <a:bodyPr/>
          <a:lstStyle/>
          <a:p>
            <a:fld id="{34FA1F1A-0687-4B95-BC78-A5E6E90A48B7}" type="slidenum">
              <a:rPr lang="hu-HU" smtClean="0"/>
              <a:t>‹#›</a:t>
            </a:fld>
            <a:endParaRPr lang="hu-HU"/>
          </a:p>
        </p:txBody>
      </p:sp>
    </p:spTree>
    <p:extLst>
      <p:ext uri="{BB962C8B-B14F-4D97-AF65-F5344CB8AC3E}">
        <p14:creationId xmlns:p14="http://schemas.microsoft.com/office/powerpoint/2010/main" val="859967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8D499AB-5768-7D06-AFD6-2446BB5569BC}"/>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a:extLst>
              <a:ext uri="{FF2B5EF4-FFF2-40B4-BE49-F238E27FC236}">
                <a16:creationId xmlns:a16="http://schemas.microsoft.com/office/drawing/2014/main" id="{467C53DF-A878-9190-1935-371989A783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a:extLst>
              <a:ext uri="{FF2B5EF4-FFF2-40B4-BE49-F238E27FC236}">
                <a16:creationId xmlns:a16="http://schemas.microsoft.com/office/drawing/2014/main" id="{7580F6F6-DE81-9F09-464F-631BFE5689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697E8D20-8BCE-8EFA-3A90-B3A3FE865DBA}"/>
              </a:ext>
            </a:extLst>
          </p:cNvPr>
          <p:cNvSpPr>
            <a:spLocks noGrp="1"/>
          </p:cNvSpPr>
          <p:nvPr>
            <p:ph type="dt" sz="half" idx="10"/>
          </p:nvPr>
        </p:nvSpPr>
        <p:spPr/>
        <p:txBody>
          <a:bodyPr/>
          <a:lstStyle/>
          <a:p>
            <a:fld id="{7BD5F7E6-5C13-477E-A36A-1395C2F104D3}" type="datetimeFigureOut">
              <a:rPr lang="hu-HU" smtClean="0"/>
              <a:t>2026.09.16.</a:t>
            </a:fld>
            <a:endParaRPr lang="hu-HU"/>
          </a:p>
        </p:txBody>
      </p:sp>
      <p:sp>
        <p:nvSpPr>
          <p:cNvPr id="6" name="Élőláb helye 5">
            <a:extLst>
              <a:ext uri="{FF2B5EF4-FFF2-40B4-BE49-F238E27FC236}">
                <a16:creationId xmlns:a16="http://schemas.microsoft.com/office/drawing/2014/main" id="{A461B1A1-7D74-E072-A70C-F2D93E911CA9}"/>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340068ED-332B-D918-DA7E-9762F42B5503}"/>
              </a:ext>
            </a:extLst>
          </p:cNvPr>
          <p:cNvSpPr>
            <a:spLocks noGrp="1"/>
          </p:cNvSpPr>
          <p:nvPr>
            <p:ph type="sldNum" sz="quarter" idx="12"/>
          </p:nvPr>
        </p:nvSpPr>
        <p:spPr/>
        <p:txBody>
          <a:bodyPr/>
          <a:lstStyle/>
          <a:p>
            <a:fld id="{34FA1F1A-0687-4B95-BC78-A5E6E90A48B7}" type="slidenum">
              <a:rPr lang="hu-HU" smtClean="0"/>
              <a:t>‹#›</a:t>
            </a:fld>
            <a:endParaRPr lang="hu-HU"/>
          </a:p>
        </p:txBody>
      </p:sp>
    </p:spTree>
    <p:extLst>
      <p:ext uri="{BB962C8B-B14F-4D97-AF65-F5344CB8AC3E}">
        <p14:creationId xmlns:p14="http://schemas.microsoft.com/office/powerpoint/2010/main" val="1824915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ACC9D73-7AD7-D260-F2B4-85B2342049DE}"/>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a:extLst>
              <a:ext uri="{FF2B5EF4-FFF2-40B4-BE49-F238E27FC236}">
                <a16:creationId xmlns:a16="http://schemas.microsoft.com/office/drawing/2014/main" id="{6E378E1A-E6C0-1537-1A9D-C65AA97B38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a:extLst>
              <a:ext uri="{FF2B5EF4-FFF2-40B4-BE49-F238E27FC236}">
                <a16:creationId xmlns:a16="http://schemas.microsoft.com/office/drawing/2014/main" id="{881933BD-3D82-0CF8-CB9E-5E45C2D779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E82D15E5-4E90-796A-27C3-8C089E699784}"/>
              </a:ext>
            </a:extLst>
          </p:cNvPr>
          <p:cNvSpPr>
            <a:spLocks noGrp="1"/>
          </p:cNvSpPr>
          <p:nvPr>
            <p:ph type="dt" sz="half" idx="10"/>
          </p:nvPr>
        </p:nvSpPr>
        <p:spPr/>
        <p:txBody>
          <a:bodyPr/>
          <a:lstStyle/>
          <a:p>
            <a:fld id="{7BD5F7E6-5C13-477E-A36A-1395C2F104D3}" type="datetimeFigureOut">
              <a:rPr lang="hu-HU" smtClean="0"/>
              <a:t>2026.09.16.</a:t>
            </a:fld>
            <a:endParaRPr lang="hu-HU"/>
          </a:p>
        </p:txBody>
      </p:sp>
      <p:sp>
        <p:nvSpPr>
          <p:cNvPr id="6" name="Élőláb helye 5">
            <a:extLst>
              <a:ext uri="{FF2B5EF4-FFF2-40B4-BE49-F238E27FC236}">
                <a16:creationId xmlns:a16="http://schemas.microsoft.com/office/drawing/2014/main" id="{33B813D2-E924-3FF7-350E-5B6708F7EB6C}"/>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BC5BD0AD-83ED-3AE7-9CED-07B3BA74ED99}"/>
              </a:ext>
            </a:extLst>
          </p:cNvPr>
          <p:cNvSpPr>
            <a:spLocks noGrp="1"/>
          </p:cNvSpPr>
          <p:nvPr>
            <p:ph type="sldNum" sz="quarter" idx="12"/>
          </p:nvPr>
        </p:nvSpPr>
        <p:spPr/>
        <p:txBody>
          <a:bodyPr/>
          <a:lstStyle/>
          <a:p>
            <a:fld id="{34FA1F1A-0687-4B95-BC78-A5E6E90A48B7}" type="slidenum">
              <a:rPr lang="hu-HU" smtClean="0"/>
              <a:t>‹#›</a:t>
            </a:fld>
            <a:endParaRPr lang="hu-HU"/>
          </a:p>
        </p:txBody>
      </p:sp>
    </p:spTree>
    <p:extLst>
      <p:ext uri="{BB962C8B-B14F-4D97-AF65-F5344CB8AC3E}">
        <p14:creationId xmlns:p14="http://schemas.microsoft.com/office/powerpoint/2010/main" val="4227601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74AD4C0-AD1D-8C8B-31A1-08C28D66EEFE}"/>
              </a:ext>
            </a:extLst>
          </p:cNvPr>
          <p:cNvSpPr>
            <a:spLocks noGrp="1"/>
          </p:cNvSpPr>
          <p:nvPr>
            <p:ph type="title"/>
          </p:nvPr>
        </p:nvSpPr>
        <p:spPr/>
        <p:txBody>
          <a:bodyPr/>
          <a:lstStyle/>
          <a:p>
            <a:r>
              <a:rPr lang="hu-HU"/>
              <a:t>Mintacím szerkesztése</a:t>
            </a:r>
          </a:p>
        </p:txBody>
      </p:sp>
      <p:sp>
        <p:nvSpPr>
          <p:cNvPr id="3" name="Függőleges szöveg helye 2">
            <a:extLst>
              <a:ext uri="{FF2B5EF4-FFF2-40B4-BE49-F238E27FC236}">
                <a16:creationId xmlns:a16="http://schemas.microsoft.com/office/drawing/2014/main" id="{C0EB0704-D466-EFB9-8A1D-E02DBD235C33}"/>
              </a:ext>
            </a:extLst>
          </p:cNvPr>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174D7CDE-F64E-E21B-0DF7-C6C40A696646}"/>
              </a:ext>
            </a:extLst>
          </p:cNvPr>
          <p:cNvSpPr>
            <a:spLocks noGrp="1"/>
          </p:cNvSpPr>
          <p:nvPr>
            <p:ph type="dt" sz="half" idx="10"/>
          </p:nvPr>
        </p:nvSpPr>
        <p:spPr/>
        <p:txBody>
          <a:bodyPr/>
          <a:lstStyle/>
          <a:p>
            <a:fld id="{7BD5F7E6-5C13-477E-A36A-1395C2F104D3}" type="datetimeFigureOut">
              <a:rPr lang="hu-HU" smtClean="0"/>
              <a:t>2026.09.16.</a:t>
            </a:fld>
            <a:endParaRPr lang="hu-HU"/>
          </a:p>
        </p:txBody>
      </p:sp>
      <p:sp>
        <p:nvSpPr>
          <p:cNvPr id="5" name="Élőláb helye 4">
            <a:extLst>
              <a:ext uri="{FF2B5EF4-FFF2-40B4-BE49-F238E27FC236}">
                <a16:creationId xmlns:a16="http://schemas.microsoft.com/office/drawing/2014/main" id="{3DBE7C88-B77E-7B51-00ED-052A46D503FE}"/>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2DB4022F-E0EA-16B8-702D-534765671002}"/>
              </a:ext>
            </a:extLst>
          </p:cNvPr>
          <p:cNvSpPr>
            <a:spLocks noGrp="1"/>
          </p:cNvSpPr>
          <p:nvPr>
            <p:ph type="sldNum" sz="quarter" idx="12"/>
          </p:nvPr>
        </p:nvSpPr>
        <p:spPr/>
        <p:txBody>
          <a:bodyPr/>
          <a:lstStyle/>
          <a:p>
            <a:fld id="{34FA1F1A-0687-4B95-BC78-A5E6E90A48B7}" type="slidenum">
              <a:rPr lang="hu-HU" smtClean="0"/>
              <a:t>‹#›</a:t>
            </a:fld>
            <a:endParaRPr lang="hu-HU"/>
          </a:p>
        </p:txBody>
      </p:sp>
    </p:spTree>
    <p:extLst>
      <p:ext uri="{BB962C8B-B14F-4D97-AF65-F5344CB8AC3E}">
        <p14:creationId xmlns:p14="http://schemas.microsoft.com/office/powerpoint/2010/main" val="998431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a:extLst>
              <a:ext uri="{FF2B5EF4-FFF2-40B4-BE49-F238E27FC236}">
                <a16:creationId xmlns:a16="http://schemas.microsoft.com/office/drawing/2014/main" id="{657FF620-4E30-B5A4-F464-4D56B0372E5E}"/>
              </a:ext>
            </a:extLst>
          </p:cNvPr>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a:extLst>
              <a:ext uri="{FF2B5EF4-FFF2-40B4-BE49-F238E27FC236}">
                <a16:creationId xmlns:a16="http://schemas.microsoft.com/office/drawing/2014/main" id="{E4A461F8-622B-4CE6-77B0-044372CA7656}"/>
              </a:ext>
            </a:extLst>
          </p:cNvPr>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65E19306-A235-2531-6715-F864CD772B30}"/>
              </a:ext>
            </a:extLst>
          </p:cNvPr>
          <p:cNvSpPr>
            <a:spLocks noGrp="1"/>
          </p:cNvSpPr>
          <p:nvPr>
            <p:ph type="dt" sz="half" idx="10"/>
          </p:nvPr>
        </p:nvSpPr>
        <p:spPr/>
        <p:txBody>
          <a:bodyPr/>
          <a:lstStyle/>
          <a:p>
            <a:fld id="{7BD5F7E6-5C13-477E-A36A-1395C2F104D3}" type="datetimeFigureOut">
              <a:rPr lang="hu-HU" smtClean="0"/>
              <a:t>2026.09.16.</a:t>
            </a:fld>
            <a:endParaRPr lang="hu-HU"/>
          </a:p>
        </p:txBody>
      </p:sp>
      <p:sp>
        <p:nvSpPr>
          <p:cNvPr id="5" name="Élőláb helye 4">
            <a:extLst>
              <a:ext uri="{FF2B5EF4-FFF2-40B4-BE49-F238E27FC236}">
                <a16:creationId xmlns:a16="http://schemas.microsoft.com/office/drawing/2014/main" id="{34B22003-C0EC-A470-47B0-C47BCC454131}"/>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23D52559-C3FA-92CE-417E-A561441E828E}"/>
              </a:ext>
            </a:extLst>
          </p:cNvPr>
          <p:cNvSpPr>
            <a:spLocks noGrp="1"/>
          </p:cNvSpPr>
          <p:nvPr>
            <p:ph type="sldNum" sz="quarter" idx="12"/>
          </p:nvPr>
        </p:nvSpPr>
        <p:spPr/>
        <p:txBody>
          <a:bodyPr/>
          <a:lstStyle/>
          <a:p>
            <a:fld id="{34FA1F1A-0687-4B95-BC78-A5E6E90A48B7}" type="slidenum">
              <a:rPr lang="hu-HU" smtClean="0"/>
              <a:t>‹#›</a:t>
            </a:fld>
            <a:endParaRPr lang="hu-HU"/>
          </a:p>
        </p:txBody>
      </p:sp>
    </p:spTree>
    <p:extLst>
      <p:ext uri="{BB962C8B-B14F-4D97-AF65-F5344CB8AC3E}">
        <p14:creationId xmlns:p14="http://schemas.microsoft.com/office/powerpoint/2010/main" val="2803473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id="{A76646AF-5EC5-3548-E9C8-6BDD38AA99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a:extLst>
              <a:ext uri="{FF2B5EF4-FFF2-40B4-BE49-F238E27FC236}">
                <a16:creationId xmlns:a16="http://schemas.microsoft.com/office/drawing/2014/main" id="{D6ECE665-D3A7-1592-2F73-CF3DD15A77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8186AC72-BE78-6911-9617-4BECED37C0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7BD5F7E6-5C13-477E-A36A-1395C2F104D3}" type="datetimeFigureOut">
              <a:rPr lang="hu-HU" smtClean="0"/>
              <a:pPr/>
              <a:t>2026.09.16.</a:t>
            </a:fld>
            <a:endParaRPr lang="hu-HU"/>
          </a:p>
        </p:txBody>
      </p:sp>
      <p:sp>
        <p:nvSpPr>
          <p:cNvPr id="5" name="Élőláb helye 4">
            <a:extLst>
              <a:ext uri="{FF2B5EF4-FFF2-40B4-BE49-F238E27FC236}">
                <a16:creationId xmlns:a16="http://schemas.microsoft.com/office/drawing/2014/main" id="{1B4D5288-A77E-FA10-F7CF-BFC5288768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hu-HU"/>
          </a:p>
        </p:txBody>
      </p:sp>
      <p:sp>
        <p:nvSpPr>
          <p:cNvPr id="6" name="Dia számának helye 5">
            <a:extLst>
              <a:ext uri="{FF2B5EF4-FFF2-40B4-BE49-F238E27FC236}">
                <a16:creationId xmlns:a16="http://schemas.microsoft.com/office/drawing/2014/main" id="{03811805-73B1-24D0-971F-779E114A20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34FA1F1A-0687-4B95-BC78-A5E6E90A48B7}" type="slidenum">
              <a:rPr lang="hu-HU" smtClean="0"/>
              <a:pPr/>
              <a:t>‹#›</a:t>
            </a:fld>
            <a:endParaRPr lang="hu-HU"/>
          </a:p>
        </p:txBody>
      </p:sp>
    </p:spTree>
    <p:extLst>
      <p:ext uri="{BB962C8B-B14F-4D97-AF65-F5344CB8AC3E}">
        <p14:creationId xmlns:p14="http://schemas.microsoft.com/office/powerpoint/2010/main" val="2813643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BB02537-FD65-6A2C-BBD7-E62BD2C42FA7}"/>
              </a:ext>
            </a:extLst>
          </p:cNvPr>
          <p:cNvSpPr>
            <a:spLocks noGrp="1"/>
          </p:cNvSpPr>
          <p:nvPr>
            <p:ph type="ctrTitle"/>
          </p:nvPr>
        </p:nvSpPr>
        <p:spPr>
          <a:xfrm>
            <a:off x="584200" y="1905001"/>
            <a:ext cx="11023600" cy="1869439"/>
          </a:xfrm>
        </p:spPr>
        <p:txBody>
          <a:bodyPr>
            <a:noAutofit/>
          </a:bodyPr>
          <a:lstStyle/>
          <a:p>
            <a:r>
              <a:rPr lang="en-GB" sz="4400" b="1" dirty="0">
                <a:latin typeface="Arial" panose="020B0604020202020204" pitchFamily="34" charset="0"/>
                <a:cs typeface="Arial" panose="020B0604020202020204" pitchFamily="34" charset="0"/>
              </a:rPr>
              <a:t>Main Challenges of the European </a:t>
            </a:r>
            <a:r>
              <a:rPr lang="en-GB" sz="4400" b="1" dirty="0" err="1">
                <a:latin typeface="Arial" panose="020B0604020202020204" pitchFamily="34" charset="0"/>
                <a:cs typeface="Arial" panose="020B0604020202020204" pitchFamily="34" charset="0"/>
              </a:rPr>
              <a:t>defen</a:t>
            </a:r>
            <a:r>
              <a:rPr lang="hu-HU" sz="4400" b="1" dirty="0">
                <a:latin typeface="Arial" panose="020B0604020202020204" pitchFamily="34" charset="0"/>
                <a:cs typeface="Arial" panose="020B0604020202020204" pitchFamily="34" charset="0"/>
              </a:rPr>
              <a:t>c</a:t>
            </a:r>
            <a:r>
              <a:rPr lang="en-GB" sz="4400" b="1" dirty="0">
                <a:latin typeface="Arial" panose="020B0604020202020204" pitchFamily="34" charset="0"/>
                <a:cs typeface="Arial" panose="020B0604020202020204" pitchFamily="34" charset="0"/>
              </a:rPr>
              <a:t>e industry in light of the</a:t>
            </a:r>
            <a:br>
              <a:rPr lang="hu-HU" sz="4400" b="1" dirty="0">
                <a:latin typeface="Arial" panose="020B0604020202020204" pitchFamily="34" charset="0"/>
                <a:cs typeface="Arial" panose="020B0604020202020204" pitchFamily="34" charset="0"/>
              </a:rPr>
            </a:br>
            <a:r>
              <a:rPr lang="en-GB" sz="4400" b="1" dirty="0">
                <a:latin typeface="Arial" panose="020B0604020202020204" pitchFamily="34" charset="0"/>
                <a:cs typeface="Arial" panose="020B0604020202020204" pitchFamily="34" charset="0"/>
              </a:rPr>
              <a:t>Russo</a:t>
            </a:r>
            <a:r>
              <a:rPr lang="hu-HU" sz="4400" b="1" dirty="0">
                <a:latin typeface="Arial" panose="020B0604020202020204" pitchFamily="34" charset="0"/>
                <a:cs typeface="Arial" panose="020B0604020202020204" pitchFamily="34" charset="0"/>
              </a:rPr>
              <a:t>-</a:t>
            </a:r>
            <a:r>
              <a:rPr lang="en-GB" sz="4400" b="1" dirty="0">
                <a:latin typeface="Arial" panose="020B0604020202020204" pitchFamily="34" charset="0"/>
                <a:cs typeface="Arial" panose="020B0604020202020204" pitchFamily="34" charset="0"/>
              </a:rPr>
              <a:t>Ukrainian </a:t>
            </a:r>
            <a:r>
              <a:rPr lang="hu-HU" sz="4400" b="1" dirty="0">
                <a:latin typeface="Arial" panose="020B0604020202020204" pitchFamily="34" charset="0"/>
                <a:cs typeface="Arial" panose="020B0604020202020204" pitchFamily="34" charset="0"/>
              </a:rPr>
              <a:t>W</a:t>
            </a:r>
            <a:r>
              <a:rPr lang="en-GB" sz="4400" b="1" dirty="0" err="1">
                <a:latin typeface="Arial" panose="020B0604020202020204" pitchFamily="34" charset="0"/>
                <a:cs typeface="Arial" panose="020B0604020202020204" pitchFamily="34" charset="0"/>
              </a:rPr>
              <a:t>ar</a:t>
            </a:r>
            <a:endParaRPr lang="hu-HU" sz="4400" b="1" dirty="0">
              <a:latin typeface="Arial" panose="020B0604020202020204" pitchFamily="34" charset="0"/>
              <a:cs typeface="Arial" panose="020B0604020202020204" pitchFamily="34" charset="0"/>
            </a:endParaRPr>
          </a:p>
        </p:txBody>
      </p:sp>
      <p:sp>
        <p:nvSpPr>
          <p:cNvPr id="3" name="Alcím 2">
            <a:extLst>
              <a:ext uri="{FF2B5EF4-FFF2-40B4-BE49-F238E27FC236}">
                <a16:creationId xmlns:a16="http://schemas.microsoft.com/office/drawing/2014/main" id="{A14CEA73-177A-9328-24D2-DB28088D2D87}"/>
              </a:ext>
            </a:extLst>
          </p:cNvPr>
          <p:cNvSpPr>
            <a:spLocks noGrp="1"/>
          </p:cNvSpPr>
          <p:nvPr>
            <p:ph type="subTitle" idx="1"/>
          </p:nvPr>
        </p:nvSpPr>
        <p:spPr>
          <a:xfrm>
            <a:off x="1524000" y="4704080"/>
            <a:ext cx="9144000" cy="878840"/>
          </a:xfrm>
        </p:spPr>
        <p:txBody>
          <a:bodyPr/>
          <a:lstStyle/>
          <a:p>
            <a:r>
              <a:rPr lang="hu-HU" dirty="0">
                <a:latin typeface="Arial" panose="020B0604020202020204" pitchFamily="34" charset="0"/>
                <a:cs typeface="Arial" panose="020B0604020202020204" pitchFamily="34" charset="0"/>
              </a:rPr>
              <a:t>CPT Ferenc HEGEDŰS</a:t>
            </a:r>
          </a:p>
          <a:p>
            <a:r>
              <a:rPr lang="en-GB" noProof="0" dirty="0">
                <a:latin typeface="Arial" panose="020B0604020202020204" pitchFamily="34" charset="0"/>
                <a:cs typeface="Arial" panose="020B0604020202020204" pitchFamily="34" charset="0"/>
              </a:rPr>
              <a:t>assistant</a:t>
            </a:r>
            <a:r>
              <a:rPr lang="hu-HU" dirty="0">
                <a:latin typeface="Arial" panose="020B0604020202020204" pitchFamily="34" charset="0"/>
                <a:cs typeface="Arial" panose="020B0604020202020204" pitchFamily="34" charset="0"/>
              </a:rPr>
              <a:t> </a:t>
            </a:r>
            <a:r>
              <a:rPr lang="hu-HU" dirty="0" err="1">
                <a:latin typeface="Arial" panose="020B0604020202020204" pitchFamily="34" charset="0"/>
                <a:cs typeface="Arial" panose="020B0604020202020204" pitchFamily="34" charset="0"/>
              </a:rPr>
              <a:t>lecturer</a:t>
            </a:r>
            <a:r>
              <a:rPr lang="hu-HU" dirty="0">
                <a:latin typeface="Arial" panose="020B0604020202020204" pitchFamily="34" charset="0"/>
                <a:cs typeface="Arial" panose="020B0604020202020204" pitchFamily="34" charset="0"/>
              </a:rPr>
              <a:t> </a:t>
            </a:r>
            <a:r>
              <a:rPr lang="hu-HU" dirty="0" err="1">
                <a:latin typeface="Arial" panose="020B0604020202020204" pitchFamily="34" charset="0"/>
                <a:cs typeface="Arial" panose="020B0604020202020204" pitchFamily="34" charset="0"/>
              </a:rPr>
              <a:t>at</a:t>
            </a:r>
            <a:r>
              <a:rPr lang="hu-HU" dirty="0">
                <a:latin typeface="Arial" panose="020B0604020202020204" pitchFamily="34" charset="0"/>
                <a:cs typeface="Arial" panose="020B0604020202020204" pitchFamily="34" charset="0"/>
              </a:rPr>
              <a:t> </a:t>
            </a:r>
            <a:r>
              <a:rPr lang="hu-HU" dirty="0" err="1">
                <a:latin typeface="Arial" panose="020B0604020202020204" pitchFamily="34" charset="0"/>
                <a:cs typeface="Arial" panose="020B0604020202020204" pitchFamily="34" charset="0"/>
              </a:rPr>
              <a:t>the</a:t>
            </a:r>
            <a:r>
              <a:rPr lang="hu-HU" dirty="0">
                <a:latin typeface="Arial" panose="020B0604020202020204" pitchFamily="34" charset="0"/>
                <a:cs typeface="Arial" panose="020B0604020202020204" pitchFamily="34" charset="0"/>
              </a:rPr>
              <a:t> Ludovika – University of Public Service</a:t>
            </a:r>
          </a:p>
        </p:txBody>
      </p:sp>
    </p:spTree>
    <p:extLst>
      <p:ext uri="{BB962C8B-B14F-4D97-AF65-F5344CB8AC3E}">
        <p14:creationId xmlns:p14="http://schemas.microsoft.com/office/powerpoint/2010/main" val="2532332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E2C2195-5685-CF47-3D14-4B3C2C16B052}"/>
              </a:ext>
            </a:extLst>
          </p:cNvPr>
          <p:cNvSpPr>
            <a:spLocks noGrp="1"/>
          </p:cNvSpPr>
          <p:nvPr>
            <p:ph type="title"/>
          </p:nvPr>
        </p:nvSpPr>
        <p:spPr/>
        <p:txBody>
          <a:bodyPr>
            <a:normAutofit/>
          </a:bodyPr>
          <a:lstStyle/>
          <a:p>
            <a:r>
              <a:rPr lang="hu-HU" sz="5400" dirty="0" err="1">
                <a:latin typeface="Arial" panose="020B0604020202020204" pitchFamily="34" charset="0"/>
                <a:cs typeface="Arial" panose="020B0604020202020204" pitchFamily="34" charset="0"/>
              </a:rPr>
              <a:t>Introduction</a:t>
            </a:r>
            <a:endParaRPr lang="hu-HU" sz="54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8EDCCC50-8C0A-C7BE-0C1F-A367F2C21575}"/>
              </a:ext>
            </a:extLst>
          </p:cNvPr>
          <p:cNvSpPr>
            <a:spLocks noGrp="1"/>
          </p:cNvSpPr>
          <p:nvPr>
            <p:ph idx="1"/>
          </p:nvPr>
        </p:nvSpPr>
        <p:spPr>
          <a:xfrm>
            <a:off x="568960" y="1603375"/>
            <a:ext cx="11318240" cy="5026025"/>
          </a:xfrm>
        </p:spPr>
        <p:txBody>
          <a:bodyPr>
            <a:noAutofit/>
          </a:bodyPr>
          <a:lstStyle/>
          <a:p>
            <a:r>
              <a:rPr lang="hu-HU" sz="3200" dirty="0" err="1">
                <a:latin typeface="Arial" panose="020B0604020202020204" pitchFamily="34" charset="0"/>
                <a:cs typeface="Arial" panose="020B0604020202020204" pitchFamily="34" charset="0"/>
              </a:rPr>
              <a:t>Assistant</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lectrurer</a:t>
            </a:r>
            <a:r>
              <a:rPr lang="hu-HU" sz="3200" dirty="0">
                <a:latin typeface="Arial" panose="020B0604020202020204" pitchFamily="34" charset="0"/>
                <a:cs typeface="Arial" panose="020B0604020202020204" pitchFamily="34" charset="0"/>
              </a:rPr>
              <a:t> of </a:t>
            </a:r>
            <a:r>
              <a:rPr lang="hu-HU" sz="3200" dirty="0" err="1">
                <a:latin typeface="Arial" panose="020B0604020202020204" pitchFamily="34" charset="0"/>
                <a:cs typeface="Arial" panose="020B0604020202020204" pitchFamily="34" charset="0"/>
              </a:rPr>
              <a:t>the</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Department</a:t>
            </a:r>
            <a:r>
              <a:rPr lang="hu-HU" sz="3200" dirty="0">
                <a:latin typeface="Arial" panose="020B0604020202020204" pitchFamily="34" charset="0"/>
                <a:cs typeface="Arial" panose="020B0604020202020204" pitchFamily="34" charset="0"/>
              </a:rPr>
              <a:t> of </a:t>
            </a:r>
            <a:r>
              <a:rPr lang="hu-HU" sz="3200" dirty="0" err="1">
                <a:latin typeface="Arial" panose="020B0604020202020204" pitchFamily="34" charset="0"/>
                <a:cs typeface="Arial" panose="020B0604020202020204" pitchFamily="34" charset="0"/>
              </a:rPr>
              <a:t>Operational</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Logistics</a:t>
            </a:r>
            <a:endParaRPr lang="hu-HU" sz="3200" dirty="0">
              <a:latin typeface="Arial" panose="020B0604020202020204" pitchFamily="34" charset="0"/>
              <a:cs typeface="Arial" panose="020B0604020202020204" pitchFamily="34" charset="0"/>
            </a:endParaRPr>
          </a:p>
          <a:p>
            <a:r>
              <a:rPr lang="hu-HU" sz="3200" dirty="0">
                <a:latin typeface="Arial" panose="020B0604020202020204" pitchFamily="34" charset="0"/>
                <a:cs typeface="Arial" panose="020B0604020202020204" pitchFamily="34" charset="0"/>
              </a:rPr>
              <a:t>PhD </a:t>
            </a:r>
            <a:r>
              <a:rPr lang="hu-HU" sz="3200" dirty="0" err="1">
                <a:latin typeface="Arial" panose="020B0604020202020204" pitchFamily="34" charset="0"/>
                <a:cs typeface="Arial" panose="020B0604020202020204" pitchFamily="34" charset="0"/>
              </a:rPr>
              <a:t>candidate</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at</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the</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Doctoral</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School</a:t>
            </a:r>
            <a:r>
              <a:rPr lang="hu-HU" sz="3200" dirty="0">
                <a:latin typeface="Arial" panose="020B0604020202020204" pitchFamily="34" charset="0"/>
                <a:cs typeface="Arial" panose="020B0604020202020204" pitchFamily="34" charset="0"/>
              </a:rPr>
              <a:t> of Military </a:t>
            </a:r>
            <a:r>
              <a:rPr lang="hu-HU" sz="3200" dirty="0" err="1">
                <a:latin typeface="Arial" panose="020B0604020202020204" pitchFamily="34" charset="0"/>
                <a:cs typeface="Arial" panose="020B0604020202020204" pitchFamily="34" charset="0"/>
              </a:rPr>
              <a:t>Sciences</a:t>
            </a:r>
            <a:endParaRPr lang="hu-HU" sz="3200" dirty="0">
              <a:latin typeface="Arial" panose="020B0604020202020204" pitchFamily="34" charset="0"/>
              <a:cs typeface="Arial" panose="020B0604020202020204" pitchFamily="34" charset="0"/>
            </a:endParaRPr>
          </a:p>
          <a:p>
            <a:r>
              <a:rPr lang="hu-HU" sz="3200" dirty="0">
                <a:latin typeface="Arial" panose="020B0604020202020204" pitchFamily="34" charset="0"/>
                <a:cs typeface="Arial" panose="020B0604020202020204" pitchFamily="34" charset="0"/>
              </a:rPr>
              <a:t>Research </a:t>
            </a:r>
            <a:r>
              <a:rPr lang="hu-HU" sz="3200" dirty="0" err="1">
                <a:latin typeface="Arial" panose="020B0604020202020204" pitchFamily="34" charset="0"/>
                <a:cs typeface="Arial" panose="020B0604020202020204" pitchFamily="34" charset="0"/>
              </a:rPr>
              <a:t>area</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Examination</a:t>
            </a:r>
            <a:r>
              <a:rPr lang="hu-HU" sz="3200" dirty="0">
                <a:latin typeface="Arial" panose="020B0604020202020204" pitchFamily="34" charset="0"/>
                <a:cs typeface="Arial" panose="020B0604020202020204" pitchFamily="34" charset="0"/>
              </a:rPr>
              <a:t> of </a:t>
            </a:r>
            <a:r>
              <a:rPr lang="hu-HU" sz="3200" dirty="0" err="1">
                <a:latin typeface="Arial" panose="020B0604020202020204" pitchFamily="34" charset="0"/>
                <a:cs typeface="Arial" panose="020B0604020202020204" pitchFamily="34" charset="0"/>
              </a:rPr>
              <a:t>the</a:t>
            </a:r>
            <a:r>
              <a:rPr lang="hu-HU" sz="3200" dirty="0">
                <a:latin typeface="Arial" panose="020B0604020202020204" pitchFamily="34" charset="0"/>
                <a:cs typeface="Arial" panose="020B0604020202020204" pitchFamily="34" charset="0"/>
              </a:rPr>
              <a:t> 21st </a:t>
            </a:r>
            <a:r>
              <a:rPr lang="hu-HU" sz="3200" dirty="0" err="1">
                <a:latin typeface="Arial" panose="020B0604020202020204" pitchFamily="34" charset="0"/>
                <a:cs typeface="Arial" panose="020B0604020202020204" pitchFamily="34" charset="0"/>
              </a:rPr>
              <a:t>century</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defence</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industry</a:t>
            </a:r>
            <a:r>
              <a:rPr lang="hu-HU" sz="3200" dirty="0">
                <a:latin typeface="Arial" panose="020B0604020202020204" pitchFamily="34" charset="0"/>
                <a:cs typeface="Arial" panose="020B0604020202020204" pitchFamily="34" charset="0"/>
              </a:rPr>
              <a:t> and of </a:t>
            </a:r>
            <a:r>
              <a:rPr lang="hu-HU" sz="3200" dirty="0" err="1">
                <a:latin typeface="Arial" panose="020B0604020202020204" pitchFamily="34" charset="0"/>
                <a:cs typeface="Arial" panose="020B0604020202020204" pitchFamily="34" charset="0"/>
              </a:rPr>
              <a:t>the</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contributing</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global</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supply</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chains</a:t>
            </a:r>
            <a:endParaRPr lang="hu-HU" sz="3200" dirty="0">
              <a:latin typeface="Arial" panose="020B0604020202020204" pitchFamily="34" charset="0"/>
              <a:cs typeface="Arial" panose="020B0604020202020204" pitchFamily="34" charset="0"/>
            </a:endParaRPr>
          </a:p>
          <a:p>
            <a:endParaRPr lang="hu-HU" sz="1050" dirty="0">
              <a:latin typeface="Arial" panose="020B0604020202020204" pitchFamily="34" charset="0"/>
              <a:cs typeface="Arial" panose="020B0604020202020204" pitchFamily="34" charset="0"/>
            </a:endParaRPr>
          </a:p>
          <a:p>
            <a:r>
              <a:rPr lang="hu-HU" sz="3200" dirty="0" err="1">
                <a:latin typeface="Arial" panose="020B0604020202020204" pitchFamily="34" charset="0"/>
                <a:cs typeface="Arial" panose="020B0604020202020204" pitchFamily="34" charset="0"/>
              </a:rPr>
              <a:t>Expected</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publishing</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details</a:t>
            </a:r>
            <a:r>
              <a:rPr lang="hu-HU" sz="3200" dirty="0">
                <a:latin typeface="Arial" panose="020B0604020202020204" pitchFamily="34" charset="0"/>
                <a:cs typeface="Arial" panose="020B0604020202020204" pitchFamily="34" charset="0"/>
              </a:rPr>
              <a:t>:</a:t>
            </a:r>
          </a:p>
          <a:p>
            <a:r>
              <a:rPr lang="hu-HU" sz="3200" dirty="0">
                <a:latin typeface="Arial" panose="020B0604020202020204" pitchFamily="34" charset="0"/>
                <a:cs typeface="Arial" panose="020B0604020202020204" pitchFamily="34" charset="0"/>
              </a:rPr>
              <a:t>MAJ Balázs TAKSÁS, PhD – CPT Ferenc HEGEDŰS </a:t>
            </a:r>
            <a:r>
              <a:rPr lang="hu-HU" sz="3200" dirty="0" err="1">
                <a:latin typeface="Arial" panose="020B0604020202020204" pitchFamily="34" charset="0"/>
                <a:cs typeface="Arial" panose="020B0604020202020204" pitchFamily="34" charset="0"/>
              </a:rPr>
              <a:t>as</a:t>
            </a:r>
            <a:r>
              <a:rPr lang="hu-HU" sz="3200" dirty="0">
                <a:latin typeface="Arial" panose="020B0604020202020204" pitchFamily="34" charset="0"/>
                <a:cs typeface="Arial" panose="020B0604020202020204" pitchFamily="34" charset="0"/>
              </a:rPr>
              <a:t> </a:t>
            </a:r>
            <a:br>
              <a:rPr lang="hu-HU" sz="3200" dirty="0">
                <a:latin typeface="Arial" panose="020B0604020202020204" pitchFamily="34" charset="0"/>
                <a:cs typeface="Arial" panose="020B0604020202020204" pitchFamily="34" charset="0"/>
              </a:rPr>
            </a:br>
            <a:r>
              <a:rPr lang="hu-HU" sz="3200" dirty="0">
                <a:latin typeface="Arial" panose="020B0604020202020204" pitchFamily="34" charset="0"/>
                <a:cs typeface="Arial" panose="020B0604020202020204" pitchFamily="34" charset="0"/>
              </a:rPr>
              <a:t>co-</a:t>
            </a:r>
            <a:r>
              <a:rPr lang="hu-HU" sz="3200" dirty="0" err="1">
                <a:latin typeface="Arial" panose="020B0604020202020204" pitchFamily="34" charset="0"/>
                <a:cs typeface="Arial" panose="020B0604020202020204" pitchFamily="34" charset="0"/>
              </a:rPr>
              <a:t>authors</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The Lithuanian Annual Strategic Review</a:t>
            </a:r>
            <a:r>
              <a:rPr lang="hu-HU" sz="3200" dirty="0">
                <a:latin typeface="Arial" panose="020B0604020202020204" pitchFamily="34" charset="0"/>
                <a:cs typeface="Arial" panose="020B0604020202020204" pitchFamily="34" charset="0"/>
              </a:rPr>
              <a:t>, 2026. </a:t>
            </a:r>
            <a:r>
              <a:rPr lang="hu-HU" sz="3200" dirty="0" err="1">
                <a:latin typeface="Arial" panose="020B0604020202020204" pitchFamily="34" charset="0"/>
                <a:cs typeface="Arial" panose="020B0604020202020204" pitchFamily="34" charset="0"/>
              </a:rPr>
              <a:t>Autumn</a:t>
            </a:r>
            <a:endParaRPr lang="hu-HU"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0509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75B89DB-5B9A-CC91-D1BC-3784730B4C36}"/>
              </a:ext>
            </a:extLst>
          </p:cNvPr>
          <p:cNvSpPr>
            <a:spLocks noGrp="1"/>
          </p:cNvSpPr>
          <p:nvPr>
            <p:ph type="title"/>
          </p:nvPr>
        </p:nvSpPr>
        <p:spPr/>
        <p:txBody>
          <a:bodyPr/>
          <a:lstStyle/>
          <a:p>
            <a:r>
              <a:rPr lang="hu-HU" sz="5400" dirty="0">
                <a:latin typeface="Arial" panose="020B0604020202020204" pitchFamily="34" charset="0"/>
                <a:cs typeface="Arial" panose="020B0604020202020204" pitchFamily="34" charset="0"/>
              </a:rPr>
              <a:t>Agenda</a:t>
            </a:r>
            <a:endParaRPr lang="hu-HU"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46B0DE70-BC93-4A8B-EF7E-0DF5B0ECADF2}"/>
              </a:ext>
            </a:extLst>
          </p:cNvPr>
          <p:cNvSpPr>
            <a:spLocks noGrp="1"/>
          </p:cNvSpPr>
          <p:nvPr>
            <p:ph idx="1"/>
          </p:nvPr>
        </p:nvSpPr>
        <p:spPr>
          <a:xfrm>
            <a:off x="838200" y="2103119"/>
            <a:ext cx="10515600" cy="4073843"/>
          </a:xfrm>
        </p:spPr>
        <p:txBody>
          <a:bodyPr>
            <a:normAutofit/>
          </a:bodyPr>
          <a:lstStyle/>
          <a:p>
            <a:r>
              <a:rPr lang="hu-HU" sz="3200" dirty="0" err="1">
                <a:latin typeface="Arial" panose="020B0604020202020204" pitchFamily="34" charset="0"/>
                <a:cs typeface="Arial" panose="020B0604020202020204" pitchFamily="34" charset="0"/>
              </a:rPr>
              <a:t>Methodology</a:t>
            </a:r>
            <a:endParaRPr lang="hu-HU" sz="3200" dirty="0">
              <a:latin typeface="Arial" panose="020B0604020202020204" pitchFamily="34" charset="0"/>
              <a:cs typeface="Arial" panose="020B0604020202020204" pitchFamily="34" charset="0"/>
            </a:endParaRPr>
          </a:p>
          <a:p>
            <a:r>
              <a:rPr lang="hu-HU" sz="3200" dirty="0" err="1">
                <a:latin typeface="Arial" panose="020B0604020202020204" pitchFamily="34" charset="0"/>
                <a:cs typeface="Arial" panose="020B0604020202020204" pitchFamily="34" charset="0"/>
              </a:rPr>
              <a:t>Literature</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review</a:t>
            </a:r>
            <a:endParaRPr lang="hu-HU" sz="3200" dirty="0">
              <a:latin typeface="Arial" panose="020B0604020202020204" pitchFamily="34" charset="0"/>
              <a:cs typeface="Arial" panose="020B0604020202020204" pitchFamily="34" charset="0"/>
            </a:endParaRPr>
          </a:p>
          <a:p>
            <a:r>
              <a:rPr lang="hu-HU" sz="3200" dirty="0" err="1">
                <a:latin typeface="Arial" panose="020B0604020202020204" pitchFamily="34" charset="0"/>
                <a:cs typeface="Arial" panose="020B0604020202020204" pitchFamily="34" charset="0"/>
              </a:rPr>
              <a:t>Defence</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industrial</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trilemma</a:t>
            </a:r>
            <a:endParaRPr lang="hu-HU" sz="3200" dirty="0">
              <a:latin typeface="Arial" panose="020B0604020202020204" pitchFamily="34" charset="0"/>
              <a:cs typeface="Arial" panose="020B0604020202020204" pitchFamily="34" charset="0"/>
            </a:endParaRPr>
          </a:p>
          <a:p>
            <a:r>
              <a:rPr lang="hu-HU" sz="3200" dirty="0">
                <a:latin typeface="Arial" panose="020B0604020202020204" pitchFamily="34" charset="0"/>
                <a:cs typeface="Arial" panose="020B0604020202020204" pitchFamily="34" charset="0"/>
              </a:rPr>
              <a:t>The </a:t>
            </a:r>
            <a:r>
              <a:rPr lang="hu-HU" sz="3200" dirty="0" err="1">
                <a:latin typeface="Arial" panose="020B0604020202020204" pitchFamily="34" charset="0"/>
                <a:cs typeface="Arial" panose="020B0604020202020204" pitchFamily="34" charset="0"/>
              </a:rPr>
              <a:t>role</a:t>
            </a:r>
            <a:r>
              <a:rPr lang="hu-HU" sz="3200" dirty="0">
                <a:latin typeface="Arial" panose="020B0604020202020204" pitchFamily="34" charset="0"/>
                <a:cs typeface="Arial" panose="020B0604020202020204" pitchFamily="34" charset="0"/>
              </a:rPr>
              <a:t> of </a:t>
            </a:r>
            <a:r>
              <a:rPr lang="hu-HU" sz="3200" dirty="0" err="1">
                <a:latin typeface="Arial" panose="020B0604020202020204" pitchFamily="34" charset="0"/>
                <a:cs typeface="Arial" panose="020B0604020202020204" pitchFamily="34" charset="0"/>
              </a:rPr>
              <a:t>supporting</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industries</a:t>
            </a:r>
            <a:endParaRPr lang="hu-HU" sz="3200" dirty="0">
              <a:latin typeface="Arial" panose="020B0604020202020204" pitchFamily="34" charset="0"/>
              <a:cs typeface="Arial" panose="020B0604020202020204" pitchFamily="34" charset="0"/>
            </a:endParaRPr>
          </a:p>
          <a:p>
            <a:r>
              <a:rPr lang="hu-HU" sz="3200" dirty="0" err="1">
                <a:latin typeface="Arial" panose="020B0604020202020204" pitchFamily="34" charset="0"/>
                <a:cs typeface="Arial" panose="020B0604020202020204" pitchFamily="34" charset="0"/>
              </a:rPr>
              <a:t>Conclusions</a:t>
            </a:r>
            <a:endParaRPr lang="hu-HU" sz="3200" dirty="0">
              <a:latin typeface="Arial" panose="020B0604020202020204" pitchFamily="34" charset="0"/>
              <a:cs typeface="Arial" panose="020B0604020202020204" pitchFamily="34" charset="0"/>
            </a:endParaRPr>
          </a:p>
          <a:p>
            <a:endParaRPr lang="hu-HU"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8546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4CCC0F5-3D0C-16FF-9DD2-E6F04EEA961F}"/>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The state of the European defence industry</a:t>
            </a:r>
            <a:endParaRPr lang="hu-HU"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4C52A155-9654-DB12-2BB3-541A903504B0}"/>
              </a:ext>
            </a:extLst>
          </p:cNvPr>
          <p:cNvSpPr>
            <a:spLocks noGrp="1"/>
          </p:cNvSpPr>
          <p:nvPr>
            <p:ph idx="1"/>
          </p:nvPr>
        </p:nvSpPr>
        <p:spPr>
          <a:xfrm>
            <a:off x="375920" y="1863408"/>
            <a:ext cx="11440160" cy="4720272"/>
          </a:xfrm>
        </p:spPr>
        <p:txBody>
          <a:bodyPr>
            <a:normAutofit/>
          </a:bodyPr>
          <a:lstStyle/>
          <a:p>
            <a:r>
              <a:rPr lang="en-GB" sz="3200" dirty="0">
                <a:latin typeface="Arial" panose="020B0604020202020204" pitchFamily="34" charset="0"/>
                <a:cs typeface="Arial" panose="020B0604020202020204" pitchFamily="34" charset="0"/>
              </a:rPr>
              <a:t>The EDTIB operates at the intersection of geopolitical tensions, technological change, and economic pressures. </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The war has exposed weaknesses in ammunition, weapon</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systems</a:t>
            </a:r>
            <a:r>
              <a:rPr lang="en-GB" sz="3200" dirty="0">
                <a:latin typeface="Arial" panose="020B0604020202020204" pitchFamily="34" charset="0"/>
                <a:cs typeface="Arial" panose="020B0604020202020204" pitchFamily="34" charset="0"/>
              </a:rPr>
              <a:t> and critical materiel supply.</a:t>
            </a:r>
          </a:p>
          <a:p>
            <a:r>
              <a:rPr lang="en-GB" sz="3200" dirty="0">
                <a:latin typeface="Arial" panose="020B0604020202020204" pitchFamily="34" charset="0"/>
                <a:cs typeface="Arial" panose="020B0604020202020204" pitchFamily="34" charset="0"/>
              </a:rPr>
              <a:t>Defence industry actors are forced to pursue technological excellence, cost efficiency and security of supply at the same time.</a:t>
            </a:r>
          </a:p>
          <a:p>
            <a:r>
              <a:rPr lang="en-GB" sz="3200" dirty="0">
                <a:latin typeface="Arial" panose="020B0604020202020204" pitchFamily="34" charset="0"/>
                <a:cs typeface="Arial" panose="020B0604020202020204" pitchFamily="34" charset="0"/>
              </a:rPr>
              <a:t>Global value chains and import dependence make European supply chains highly vulnerable.</a:t>
            </a:r>
          </a:p>
        </p:txBody>
      </p:sp>
    </p:spTree>
    <p:extLst>
      <p:ext uri="{BB962C8B-B14F-4D97-AF65-F5344CB8AC3E}">
        <p14:creationId xmlns:p14="http://schemas.microsoft.com/office/powerpoint/2010/main" val="3138192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9DCB919-DF60-00E2-F89A-762E5D52E584}"/>
              </a:ext>
            </a:extLst>
          </p:cNvPr>
          <p:cNvSpPr>
            <a:spLocks noGrp="1"/>
          </p:cNvSpPr>
          <p:nvPr>
            <p:ph type="title"/>
          </p:nvPr>
        </p:nvSpPr>
        <p:spPr/>
        <p:txBody>
          <a:bodyPr>
            <a:noAutofit/>
          </a:bodyPr>
          <a:lstStyle/>
          <a:p>
            <a:r>
              <a:rPr lang="hu-HU" sz="5400" dirty="0">
                <a:latin typeface="Arial" panose="020B0604020202020204" pitchFamily="34" charset="0"/>
                <a:cs typeface="Arial" panose="020B0604020202020204" pitchFamily="34" charset="0"/>
              </a:rPr>
              <a:t>Research </a:t>
            </a:r>
            <a:r>
              <a:rPr lang="hu-HU" sz="5400" dirty="0" err="1">
                <a:latin typeface="Arial" panose="020B0604020202020204" pitchFamily="34" charset="0"/>
                <a:cs typeface="Arial" panose="020B0604020202020204" pitchFamily="34" charset="0"/>
              </a:rPr>
              <a:t>aim</a:t>
            </a:r>
            <a:endParaRPr lang="hu-HU" sz="54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8BD457A1-6F2A-CFA1-2E59-A98AB6F9ADB3}"/>
              </a:ext>
            </a:extLst>
          </p:cNvPr>
          <p:cNvSpPr>
            <a:spLocks noGrp="1"/>
          </p:cNvSpPr>
          <p:nvPr>
            <p:ph idx="1"/>
          </p:nvPr>
        </p:nvSpPr>
        <p:spPr>
          <a:xfrm>
            <a:off x="182880" y="1673013"/>
            <a:ext cx="11785600" cy="5039360"/>
          </a:xfrm>
        </p:spPr>
        <p:txBody>
          <a:bodyPr>
            <a:noAutofit/>
          </a:bodyPr>
          <a:lstStyle/>
          <a:p>
            <a:r>
              <a:rPr lang="hu-HU" sz="2900" dirty="0">
                <a:latin typeface="Arial" panose="020B0604020202020204" pitchFamily="34" charset="0"/>
                <a:cs typeface="Arial" panose="020B0604020202020204" pitchFamily="34" charset="0"/>
              </a:rPr>
              <a:t>T</a:t>
            </a:r>
            <a:r>
              <a:rPr lang="en-GB" sz="2900" dirty="0">
                <a:latin typeface="Arial" panose="020B0604020202020204" pitchFamily="34" charset="0"/>
                <a:cs typeface="Arial" panose="020B0604020202020204" pitchFamily="34" charset="0"/>
              </a:rPr>
              <a:t>o analyse supporting industries and defence production within a single, integrated framework.</a:t>
            </a:r>
          </a:p>
          <a:p>
            <a:r>
              <a:rPr lang="en-GB" sz="2900" dirty="0">
                <a:latin typeface="Arial" panose="020B0604020202020204" pitchFamily="34" charset="0"/>
                <a:cs typeface="Arial" panose="020B0604020202020204" pitchFamily="34" charset="0"/>
              </a:rPr>
              <a:t>The war serves as an empirical “stress test” for European supply chains and production capacities.</a:t>
            </a:r>
          </a:p>
          <a:p>
            <a:r>
              <a:rPr lang="en-GB" sz="2900" dirty="0">
                <a:latin typeface="Arial" panose="020B0604020202020204" pitchFamily="34" charset="0"/>
                <a:cs typeface="Arial" panose="020B0604020202020204" pitchFamily="34" charset="0"/>
              </a:rPr>
              <a:t>The authors do not claim to offer full solutions, but a structured problem picture and a framework for debate.</a:t>
            </a:r>
            <a:endParaRPr lang="hu-HU" sz="2900" dirty="0">
              <a:latin typeface="Arial" panose="020B0604020202020204" pitchFamily="34" charset="0"/>
              <a:cs typeface="Arial" panose="020B0604020202020204" pitchFamily="34" charset="0"/>
            </a:endParaRPr>
          </a:p>
          <a:p>
            <a:r>
              <a:rPr lang="en-GB" sz="2900" dirty="0">
                <a:latin typeface="Arial" panose="020B0604020202020204" pitchFamily="34" charset="0"/>
                <a:cs typeface="Arial" panose="020B0604020202020204" pitchFamily="34" charset="0"/>
              </a:rPr>
              <a:t>How do structural features and recent policy‑driven changes in European steel, chemical, semiconductor, and industrial robotics industries affect the capacity of the EDTIB to balance technological excellence, economic competitiveness, and security of supply under the pressures revealed by the Russo‑Ukrainian War?</a:t>
            </a:r>
            <a:endParaRPr lang="hu-HU" sz="2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8183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E539C17-7193-5D8F-CEEF-1F718565377A}"/>
              </a:ext>
            </a:extLst>
          </p:cNvPr>
          <p:cNvSpPr>
            <a:spLocks noGrp="1"/>
          </p:cNvSpPr>
          <p:nvPr>
            <p:ph type="title"/>
          </p:nvPr>
        </p:nvSpPr>
        <p:spPr/>
        <p:txBody>
          <a:bodyPr>
            <a:normAutofit/>
          </a:bodyPr>
          <a:lstStyle/>
          <a:p>
            <a:r>
              <a:rPr lang="en-GB" sz="5400" dirty="0">
                <a:latin typeface="Arial" panose="020B0604020202020204" pitchFamily="34" charset="0"/>
                <a:cs typeface="Arial" panose="020B0604020202020204" pitchFamily="34" charset="0"/>
              </a:rPr>
              <a:t>Methodology</a:t>
            </a:r>
            <a:endParaRPr lang="hu-HU" sz="54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3580C8B0-1902-648A-5380-A0C93C72C5A2}"/>
              </a:ext>
            </a:extLst>
          </p:cNvPr>
          <p:cNvSpPr>
            <a:spLocks noGrp="1"/>
          </p:cNvSpPr>
          <p:nvPr>
            <p:ph idx="1"/>
          </p:nvPr>
        </p:nvSpPr>
        <p:spPr>
          <a:xfrm>
            <a:off x="264160" y="1825624"/>
            <a:ext cx="11673840" cy="4819015"/>
          </a:xfrm>
        </p:spPr>
        <p:txBody>
          <a:bodyPr>
            <a:normAutofit/>
          </a:bodyPr>
          <a:lstStyle/>
          <a:p>
            <a:r>
              <a:rPr lang="hu-HU" sz="3200" dirty="0">
                <a:latin typeface="Arial" panose="020B0604020202020204" pitchFamily="34" charset="0"/>
                <a:cs typeface="Arial" panose="020B0604020202020204" pitchFamily="34" charset="0"/>
              </a:rPr>
              <a:t>The </a:t>
            </a:r>
            <a:r>
              <a:rPr lang="hu-HU" sz="3200" dirty="0" err="1">
                <a:latin typeface="Arial" panose="020B0604020202020204" pitchFamily="34" charset="0"/>
                <a:cs typeface="Arial" panose="020B0604020202020204" pitchFamily="34" charset="0"/>
              </a:rPr>
              <a:t>article</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applies</a:t>
            </a:r>
            <a:r>
              <a:rPr lang="hu-HU" sz="3200" dirty="0">
                <a:latin typeface="Arial" panose="020B0604020202020204" pitchFamily="34" charset="0"/>
                <a:cs typeface="Arial" panose="020B0604020202020204" pitchFamily="34" charset="0"/>
              </a:rPr>
              <a:t> a </a:t>
            </a:r>
            <a:r>
              <a:rPr lang="hu-HU" sz="3200" dirty="0" err="1">
                <a:latin typeface="Arial" panose="020B0604020202020204" pitchFamily="34" charset="0"/>
                <a:cs typeface="Arial" panose="020B0604020202020204" pitchFamily="34" charset="0"/>
              </a:rPr>
              <a:t>theory‑informed</a:t>
            </a:r>
            <a:r>
              <a:rPr lang="hu-HU" sz="3200" dirty="0">
                <a:latin typeface="Arial" panose="020B0604020202020204" pitchFamily="34" charset="0"/>
                <a:cs typeface="Arial" panose="020B0604020202020204" pitchFamily="34" charset="0"/>
              </a:rPr>
              <a:t>, mixed‑</a:t>
            </a:r>
            <a:r>
              <a:rPr lang="hu-HU" sz="3200" dirty="0" err="1">
                <a:latin typeface="Arial" panose="020B0604020202020204" pitchFamily="34" charset="0"/>
                <a:cs typeface="Arial" panose="020B0604020202020204" pitchFamily="34" charset="0"/>
              </a:rPr>
              <a:t>methods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desk</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research</a:t>
            </a:r>
            <a:r>
              <a:rPr lang="hu-HU" sz="3200" dirty="0">
                <a:latin typeface="Arial" panose="020B0604020202020204" pitchFamily="34" charset="0"/>
                <a:cs typeface="Arial" panose="020B0604020202020204" pitchFamily="34" charset="0"/>
              </a:rPr>
              <a:t> design.</a:t>
            </a:r>
          </a:p>
          <a:p>
            <a:r>
              <a:rPr lang="hu-HU" sz="3200" dirty="0" err="1">
                <a:latin typeface="Arial" panose="020B0604020202020204" pitchFamily="34" charset="0"/>
                <a:cs typeface="Arial" panose="020B0604020202020204" pitchFamily="34" charset="0"/>
              </a:rPr>
              <a:t>Value</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chain</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analysis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maps</a:t>
            </a:r>
            <a:r>
              <a:rPr lang="hu-HU" sz="3200" dirty="0">
                <a:latin typeface="Arial" panose="020B0604020202020204" pitchFamily="34" charset="0"/>
                <a:cs typeface="Arial" panose="020B0604020202020204" pitchFamily="34" charset="0"/>
              </a:rPr>
              <a:t> European </a:t>
            </a:r>
            <a:r>
              <a:rPr lang="hu-HU" sz="3200" dirty="0" err="1">
                <a:latin typeface="Arial" panose="020B0604020202020204" pitchFamily="34" charset="0"/>
                <a:cs typeface="Arial" panose="020B0604020202020204" pitchFamily="34" charset="0"/>
              </a:rPr>
              <a:t>firms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positions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along</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defence‑relevant</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supply</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chains</a:t>
            </a:r>
            <a:r>
              <a:rPr lang="hu-HU" sz="3200" dirty="0">
                <a:latin typeface="Arial" panose="020B0604020202020204" pitchFamily="34" charset="0"/>
                <a:cs typeface="Arial" panose="020B0604020202020204" pitchFamily="34" charset="0"/>
              </a:rPr>
              <a:t>.</a:t>
            </a:r>
          </a:p>
          <a:p>
            <a:r>
              <a:rPr lang="hu-HU" sz="3200" dirty="0">
                <a:latin typeface="Arial" panose="020B0604020202020204" pitchFamily="34" charset="0"/>
                <a:cs typeface="Arial" panose="020B0604020202020204" pitchFamily="34" charset="0"/>
              </a:rPr>
              <a:t>Network </a:t>
            </a:r>
            <a:r>
              <a:rPr lang="hu-HU" sz="3200" dirty="0" err="1">
                <a:latin typeface="Arial" panose="020B0604020202020204" pitchFamily="34" charset="0"/>
                <a:cs typeface="Arial" panose="020B0604020202020204" pitchFamily="34" charset="0"/>
              </a:rPr>
              <a:t>analysis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examines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ownership</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structures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foreign</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direct</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investment</a:t>
            </a:r>
            <a:r>
              <a:rPr lang="hu-HU" sz="3200" dirty="0">
                <a:latin typeface="Arial" panose="020B0604020202020204" pitchFamily="34" charset="0"/>
                <a:cs typeface="Arial" panose="020B0604020202020204" pitchFamily="34" charset="0"/>
              </a:rPr>
              <a:t> and </a:t>
            </a:r>
            <a:r>
              <a:rPr lang="hu-HU" sz="3200" dirty="0" err="1">
                <a:latin typeface="Arial" panose="020B0604020202020204" pitchFamily="34" charset="0"/>
                <a:cs typeface="Arial" panose="020B0604020202020204" pitchFamily="34" charset="0"/>
              </a:rPr>
              <a:t>cross‑border</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industrial</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linkages</a:t>
            </a:r>
            <a:r>
              <a:rPr lang="hu-HU" sz="3200" dirty="0">
                <a:latin typeface="Arial" panose="020B0604020202020204" pitchFamily="34" charset="0"/>
                <a:cs typeface="Arial" panose="020B0604020202020204" pitchFamily="34" charset="0"/>
              </a:rPr>
              <a:t>.</a:t>
            </a:r>
          </a:p>
          <a:p>
            <a:r>
              <a:rPr lang="hu-HU" sz="3200" dirty="0" err="1">
                <a:latin typeface="Arial" panose="020B0604020202020204" pitchFamily="34" charset="0"/>
                <a:cs typeface="Arial" panose="020B0604020202020204" pitchFamily="34" charset="0"/>
              </a:rPr>
              <a:t>Sectoral</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statistics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steel</a:t>
            </a:r>
            <a:r>
              <a:rPr lang="hu-HU" sz="3200" dirty="0">
                <a:latin typeface="Arial" panose="020B0604020202020204" pitchFamily="34" charset="0"/>
                <a:cs typeface="Arial" panose="020B0604020202020204" pitchFamily="34" charset="0"/>
              </a:rPr>
              <a:t> output, </a:t>
            </a:r>
            <a:r>
              <a:rPr lang="hu-HU" sz="3200" dirty="0" err="1">
                <a:latin typeface="Arial" panose="020B0604020202020204" pitchFamily="34" charset="0"/>
                <a:cs typeface="Arial" panose="020B0604020202020204" pitchFamily="34" charset="0"/>
              </a:rPr>
              <a:t>chemical</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indices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semiconductor</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capacity</a:t>
            </a:r>
            <a:r>
              <a:rPr lang="hu-HU" sz="3200" dirty="0">
                <a:latin typeface="Arial" panose="020B0604020202020204" pitchFamily="34" charset="0"/>
                <a:cs typeface="Arial" panose="020B0604020202020204" pitchFamily="34" charset="0"/>
              </a:rPr>
              <a:t>, robot </a:t>
            </a:r>
            <a:r>
              <a:rPr lang="hu-HU" sz="3200" dirty="0" err="1">
                <a:latin typeface="Arial" panose="020B0604020202020204" pitchFamily="34" charset="0"/>
                <a:cs typeface="Arial" panose="020B0604020202020204" pitchFamily="34" charset="0"/>
              </a:rPr>
              <a:t>density</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complete</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the</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empirical</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basis</a:t>
            </a:r>
            <a:r>
              <a:rPr lang="hu-HU" sz="32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630320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63F7447-6085-FC17-F88E-C817E74C50AB}"/>
              </a:ext>
            </a:extLst>
          </p:cNvPr>
          <p:cNvSpPr>
            <a:spLocks noGrp="1"/>
          </p:cNvSpPr>
          <p:nvPr>
            <p:ph type="title"/>
          </p:nvPr>
        </p:nvSpPr>
        <p:spPr/>
        <p:txBody>
          <a:bodyPr>
            <a:normAutofit/>
          </a:bodyPr>
          <a:lstStyle/>
          <a:p>
            <a:r>
              <a:rPr lang="hu-HU" sz="5400" dirty="0" err="1">
                <a:latin typeface="Arial" panose="020B0604020202020204" pitchFamily="34" charset="0"/>
                <a:cs typeface="Arial" panose="020B0604020202020204" pitchFamily="34" charset="0"/>
              </a:rPr>
              <a:t>Literature</a:t>
            </a:r>
            <a:r>
              <a:rPr lang="hu-HU" sz="5400" dirty="0">
                <a:latin typeface="Arial" panose="020B0604020202020204" pitchFamily="34" charset="0"/>
                <a:cs typeface="Arial" panose="020B0604020202020204" pitchFamily="34" charset="0"/>
              </a:rPr>
              <a:t> </a:t>
            </a:r>
            <a:r>
              <a:rPr lang="hu-HU" sz="5400" dirty="0" err="1">
                <a:latin typeface="Arial" panose="020B0604020202020204" pitchFamily="34" charset="0"/>
                <a:cs typeface="Arial" panose="020B0604020202020204" pitchFamily="34" charset="0"/>
              </a:rPr>
              <a:t>review</a:t>
            </a:r>
            <a:endParaRPr lang="hu-HU" sz="54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971D3D14-88E8-DB53-83FE-6C67B8DD9870}"/>
              </a:ext>
            </a:extLst>
          </p:cNvPr>
          <p:cNvSpPr>
            <a:spLocks noGrp="1"/>
          </p:cNvSpPr>
          <p:nvPr>
            <p:ph idx="1"/>
          </p:nvPr>
        </p:nvSpPr>
        <p:spPr>
          <a:xfrm>
            <a:off x="264160" y="1825624"/>
            <a:ext cx="11602720" cy="4758055"/>
          </a:xfrm>
        </p:spPr>
        <p:txBody>
          <a:bodyPr>
            <a:normAutofit lnSpcReduction="10000"/>
          </a:bodyPr>
          <a:lstStyle/>
          <a:p>
            <a:r>
              <a:rPr lang="en-GB" sz="3200" dirty="0">
                <a:latin typeface="Arial" panose="020B0604020202020204" pitchFamily="34" charset="0"/>
                <a:cs typeface="Arial" panose="020B0604020202020204" pitchFamily="34" charset="0"/>
              </a:rPr>
              <a:t>The “defence industrial trilemma” is widely discussed in the peer‑reviewed literature.</a:t>
            </a:r>
          </a:p>
          <a:p>
            <a:r>
              <a:rPr lang="en-GB" sz="3200" dirty="0" err="1">
                <a:latin typeface="Arial" panose="020B0604020202020204" pitchFamily="34" charset="0"/>
                <a:cs typeface="Arial" panose="020B0604020202020204" pitchFamily="34" charset="0"/>
              </a:rPr>
              <a:t>Fiott</a:t>
            </a:r>
            <a:r>
              <a:rPr lang="en-GB" sz="3200" dirty="0">
                <a:latin typeface="Arial" panose="020B0604020202020204" pitchFamily="34" charset="0"/>
                <a:cs typeface="Arial" panose="020B0604020202020204" pitchFamily="34" charset="0"/>
              </a:rPr>
              <a:t> and Hartley show that maximising technology, cost efficiency and resilient supply chains simultaneously is rarely possible.</a:t>
            </a:r>
          </a:p>
          <a:p>
            <a:r>
              <a:rPr lang="en-GB" sz="3200" dirty="0">
                <a:latin typeface="Arial" panose="020B0604020202020204" pitchFamily="34" charset="0"/>
                <a:cs typeface="Arial" panose="020B0604020202020204" pitchFamily="34" charset="0"/>
              </a:rPr>
              <a:t>Research on defence innovation stresses dual‑use technologies and civil</a:t>
            </a:r>
            <a:r>
              <a:rPr lang="hu-HU" sz="3200" dirty="0">
                <a:latin typeface="Arial" panose="020B0604020202020204" pitchFamily="34" charset="0"/>
                <a:cs typeface="Arial" panose="020B0604020202020204" pitchFamily="34" charset="0"/>
              </a:rPr>
              <a:t>-</a:t>
            </a:r>
            <a:r>
              <a:rPr lang="en-GB" sz="3200" dirty="0">
                <a:latin typeface="Arial" panose="020B0604020202020204" pitchFamily="34" charset="0"/>
                <a:cs typeface="Arial" panose="020B0604020202020204" pitchFamily="34" charset="0"/>
              </a:rPr>
              <a:t>military synergies.</a:t>
            </a:r>
          </a:p>
          <a:p>
            <a:r>
              <a:rPr lang="en-GB" sz="3200" dirty="0">
                <a:latin typeface="Arial" panose="020B0604020202020204" pitchFamily="34" charset="0"/>
                <a:cs typeface="Arial" panose="020B0604020202020204" pitchFamily="34" charset="0"/>
              </a:rPr>
              <a:t>The “smile curve” helps explain why mid‑stream manufacturing migrates to low‑cost economies, eroding EU industrial capacity.</a:t>
            </a:r>
          </a:p>
        </p:txBody>
      </p:sp>
    </p:spTree>
    <p:extLst>
      <p:ext uri="{BB962C8B-B14F-4D97-AF65-F5344CB8AC3E}">
        <p14:creationId xmlns:p14="http://schemas.microsoft.com/office/powerpoint/2010/main" val="50567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a:extLst>
              <a:ext uri="{FF2B5EF4-FFF2-40B4-BE49-F238E27FC236}">
                <a16:creationId xmlns:a16="http://schemas.microsoft.com/office/drawing/2014/main" id="{2D4A2258-C5B8-EA14-C0F4-511A0505A334}"/>
              </a:ext>
            </a:extLst>
          </p:cNvPr>
          <p:cNvPicPr>
            <a:picLocks noChangeAspect="1"/>
          </p:cNvPicPr>
          <p:nvPr/>
        </p:nvPicPr>
        <p:blipFill>
          <a:blip r:embed="rId2"/>
          <a:stretch>
            <a:fillRect/>
          </a:stretch>
        </p:blipFill>
        <p:spPr>
          <a:xfrm>
            <a:off x="1986280" y="837614"/>
            <a:ext cx="8219440" cy="5182773"/>
          </a:xfrm>
          <a:prstGeom prst="rect">
            <a:avLst/>
          </a:prstGeom>
        </p:spPr>
      </p:pic>
    </p:spTree>
    <p:extLst>
      <p:ext uri="{BB962C8B-B14F-4D97-AF65-F5344CB8AC3E}">
        <p14:creationId xmlns:p14="http://schemas.microsoft.com/office/powerpoint/2010/main" val="4098617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6F4B3-D330-F22B-6049-7539629DC55B}"/>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533C8F8D-CDBB-059F-82A0-9A1810351F7F}"/>
              </a:ext>
            </a:extLst>
          </p:cNvPr>
          <p:cNvSpPr>
            <a:spLocks noGrp="1"/>
          </p:cNvSpPr>
          <p:nvPr>
            <p:ph type="title"/>
          </p:nvPr>
        </p:nvSpPr>
        <p:spPr/>
        <p:txBody>
          <a:bodyPr>
            <a:normAutofit/>
          </a:bodyPr>
          <a:lstStyle/>
          <a:p>
            <a:r>
              <a:rPr lang="hu-HU" sz="5400" dirty="0" err="1">
                <a:latin typeface="Arial" panose="020B0604020202020204" pitchFamily="34" charset="0"/>
                <a:cs typeface="Arial" panose="020B0604020202020204" pitchFamily="34" charset="0"/>
              </a:rPr>
              <a:t>Literature</a:t>
            </a:r>
            <a:r>
              <a:rPr lang="hu-HU" sz="5400" dirty="0">
                <a:latin typeface="Arial" panose="020B0604020202020204" pitchFamily="34" charset="0"/>
                <a:cs typeface="Arial" panose="020B0604020202020204" pitchFamily="34" charset="0"/>
              </a:rPr>
              <a:t> </a:t>
            </a:r>
            <a:r>
              <a:rPr lang="hu-HU" sz="5400" dirty="0" err="1">
                <a:latin typeface="Arial" panose="020B0604020202020204" pitchFamily="34" charset="0"/>
                <a:cs typeface="Arial" panose="020B0604020202020204" pitchFamily="34" charset="0"/>
              </a:rPr>
              <a:t>review</a:t>
            </a:r>
            <a:endParaRPr lang="hu-HU" sz="54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951CA313-BF15-3F39-9861-E0A5E09E3F23}"/>
              </a:ext>
            </a:extLst>
          </p:cNvPr>
          <p:cNvSpPr>
            <a:spLocks noGrp="1"/>
          </p:cNvSpPr>
          <p:nvPr>
            <p:ph idx="1"/>
          </p:nvPr>
        </p:nvSpPr>
        <p:spPr>
          <a:xfrm>
            <a:off x="264160" y="1899920"/>
            <a:ext cx="11673840" cy="4744719"/>
          </a:xfrm>
        </p:spPr>
        <p:txBody>
          <a:bodyPr>
            <a:normAutofit/>
          </a:bodyPr>
          <a:lstStyle/>
          <a:p>
            <a:r>
              <a:rPr lang="hu-HU" sz="3200" dirty="0" err="1">
                <a:latin typeface="Arial" panose="020B0604020202020204" pitchFamily="34" charset="0"/>
                <a:cs typeface="Arial" panose="020B0604020202020204" pitchFamily="34" charset="0"/>
              </a:rPr>
              <a:t>Defence</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markets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feature</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high</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sunk</a:t>
            </a:r>
            <a:r>
              <a:rPr lang="hu-HU" sz="3200" dirty="0">
                <a:latin typeface="Arial" panose="020B0604020202020204" pitchFamily="34" charset="0"/>
                <a:cs typeface="Arial" panose="020B0604020202020204" pitchFamily="34" charset="0"/>
              </a:rPr>
              <a:t> R&amp;D </a:t>
            </a:r>
            <a:r>
              <a:rPr lang="hu-HU" sz="3200" dirty="0" err="1">
                <a:latin typeface="Arial" panose="020B0604020202020204" pitchFamily="34" charset="0"/>
                <a:cs typeface="Arial" panose="020B0604020202020204" pitchFamily="34" charset="0"/>
              </a:rPr>
              <a:t>costs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oligopolistic</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structures</a:t>
            </a:r>
            <a:r>
              <a:rPr lang="hu-HU" sz="3200" dirty="0">
                <a:latin typeface="Arial" panose="020B0604020202020204" pitchFamily="34" charset="0"/>
                <a:cs typeface="Arial" panose="020B0604020202020204" pitchFamily="34" charset="0"/>
              </a:rPr>
              <a:t> and </a:t>
            </a:r>
            <a:r>
              <a:rPr lang="hu-HU" sz="3200" dirty="0" err="1">
                <a:latin typeface="Arial" panose="020B0604020202020204" pitchFamily="34" charset="0"/>
                <a:cs typeface="Arial" panose="020B0604020202020204" pitchFamily="34" charset="0"/>
              </a:rPr>
              <a:t>defence‑specific</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inflation</a:t>
            </a:r>
            <a:r>
              <a:rPr lang="hu-HU" sz="3200" dirty="0">
                <a:latin typeface="Arial" panose="020B0604020202020204" pitchFamily="34" charset="0"/>
                <a:cs typeface="Arial" panose="020B0604020202020204" pitchFamily="34" charset="0"/>
              </a:rPr>
              <a:t>.</a:t>
            </a:r>
          </a:p>
          <a:p>
            <a:r>
              <a:rPr lang="hu-HU" sz="3200" dirty="0" err="1">
                <a:latin typeface="Arial" panose="020B0604020202020204" pitchFamily="34" charset="0"/>
                <a:cs typeface="Arial" panose="020B0604020202020204" pitchFamily="34" charset="0"/>
              </a:rPr>
              <a:t>Fragmented</a:t>
            </a:r>
            <a:r>
              <a:rPr lang="hu-HU" sz="3200" dirty="0">
                <a:latin typeface="Arial" panose="020B0604020202020204" pitchFamily="34" charset="0"/>
                <a:cs typeface="Arial" panose="020B0604020202020204" pitchFamily="34" charset="0"/>
              </a:rPr>
              <a:t> European </a:t>
            </a:r>
            <a:r>
              <a:rPr lang="hu-HU" sz="3200" dirty="0" err="1">
                <a:latin typeface="Arial" panose="020B0604020202020204" pitchFamily="34" charset="0"/>
                <a:cs typeface="Arial" panose="020B0604020202020204" pitchFamily="34" charset="0"/>
              </a:rPr>
              <a:t>procurement</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home‑bias</a:t>
            </a:r>
            <a:r>
              <a:rPr lang="hu-HU" sz="3200" dirty="0">
                <a:latin typeface="Arial" panose="020B0604020202020204" pitchFamily="34" charset="0"/>
                <a:cs typeface="Arial" panose="020B0604020202020204" pitchFamily="34" charset="0"/>
              </a:rPr>
              <a:t> and limited </a:t>
            </a:r>
            <a:r>
              <a:rPr lang="hu-HU" sz="3200" dirty="0" err="1">
                <a:latin typeface="Arial" panose="020B0604020202020204" pitchFamily="34" charset="0"/>
                <a:cs typeface="Arial" panose="020B0604020202020204" pitchFamily="34" charset="0"/>
              </a:rPr>
              <a:t>exports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weaken</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economies</a:t>
            </a:r>
            <a:r>
              <a:rPr lang="hu-HU" sz="3200" dirty="0">
                <a:latin typeface="Arial" panose="020B0604020202020204" pitchFamily="34" charset="0"/>
                <a:cs typeface="Arial" panose="020B0604020202020204" pitchFamily="34" charset="0"/>
              </a:rPr>
              <a:t> of </a:t>
            </a:r>
            <a:r>
              <a:rPr lang="hu-HU" sz="3200" dirty="0" err="1">
                <a:latin typeface="Arial" panose="020B0604020202020204" pitchFamily="34" charset="0"/>
                <a:cs typeface="Arial" panose="020B0604020202020204" pitchFamily="34" charset="0"/>
              </a:rPr>
              <a:t>scale</a:t>
            </a:r>
            <a:r>
              <a:rPr lang="hu-HU" sz="3200" dirty="0">
                <a:latin typeface="Arial" panose="020B0604020202020204" pitchFamily="34" charset="0"/>
                <a:cs typeface="Arial" panose="020B0604020202020204" pitchFamily="34" charset="0"/>
              </a:rPr>
              <a:t>.</a:t>
            </a:r>
          </a:p>
          <a:p>
            <a:r>
              <a:rPr lang="hu-HU" sz="3200" dirty="0" err="1">
                <a:latin typeface="Arial" panose="020B0604020202020204" pitchFamily="34" charset="0"/>
                <a:cs typeface="Arial" panose="020B0604020202020204" pitchFamily="34" charset="0"/>
              </a:rPr>
              <a:t>Ownership</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patterns</a:t>
            </a:r>
            <a:r>
              <a:rPr lang="hu-HU" sz="3200" dirty="0">
                <a:latin typeface="Arial" panose="020B0604020202020204" pitchFamily="34" charset="0"/>
                <a:cs typeface="Arial" panose="020B0604020202020204" pitchFamily="34" charset="0"/>
              </a:rPr>
              <a:t> and </a:t>
            </a:r>
            <a:r>
              <a:rPr lang="hu-HU" sz="3200" dirty="0" err="1">
                <a:latin typeface="Arial" panose="020B0604020202020204" pitchFamily="34" charset="0"/>
                <a:cs typeface="Arial" panose="020B0604020202020204" pitchFamily="34" charset="0"/>
              </a:rPr>
              <a:t>foreign</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acquisitions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raise</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questions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about</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industrial</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sovereignty</a:t>
            </a:r>
            <a:r>
              <a:rPr lang="hu-HU" sz="3200" dirty="0">
                <a:latin typeface="Arial" panose="020B0604020202020204" pitchFamily="34" charset="0"/>
                <a:cs typeface="Arial" panose="020B0604020202020204" pitchFamily="34" charset="0"/>
              </a:rPr>
              <a:t>.</a:t>
            </a:r>
          </a:p>
          <a:p>
            <a:r>
              <a:rPr lang="hu-HU" sz="3200" dirty="0">
                <a:latin typeface="Arial" panose="020B0604020202020204" pitchFamily="34" charset="0"/>
                <a:cs typeface="Arial" panose="020B0604020202020204" pitchFamily="34" charset="0"/>
              </a:rPr>
              <a:t>EU </a:t>
            </a:r>
            <a:r>
              <a:rPr lang="hu-HU" sz="3200" dirty="0" err="1">
                <a:latin typeface="Arial" panose="020B0604020202020204" pitchFamily="34" charset="0"/>
                <a:cs typeface="Arial" panose="020B0604020202020204" pitchFamily="34" charset="0"/>
              </a:rPr>
              <a:t>instruments</a:t>
            </a:r>
            <a:r>
              <a:rPr lang="hu-HU" sz="3200" dirty="0">
                <a:latin typeface="Arial" panose="020B0604020202020204" pitchFamily="34" charset="0"/>
                <a:cs typeface="Arial" panose="020B0604020202020204" pitchFamily="34" charset="0"/>
              </a:rPr>
              <a:t> (EDF, </a:t>
            </a:r>
            <a:r>
              <a:rPr lang="hu-HU" sz="3200" dirty="0" err="1">
                <a:latin typeface="Arial" panose="020B0604020202020204" pitchFamily="34" charset="0"/>
                <a:cs typeface="Arial" panose="020B0604020202020204" pitchFamily="34" charset="0"/>
              </a:rPr>
              <a:t>Horizon</a:t>
            </a:r>
            <a:r>
              <a:rPr lang="hu-HU" sz="3200" dirty="0">
                <a:latin typeface="Arial" panose="020B0604020202020204" pitchFamily="34" charset="0"/>
                <a:cs typeface="Arial" panose="020B0604020202020204" pitchFamily="34" charset="0"/>
              </a:rPr>
              <a:t> Europe, EU Chips </a:t>
            </a:r>
            <a:r>
              <a:rPr lang="hu-HU" sz="3200" dirty="0" err="1">
                <a:latin typeface="Arial" panose="020B0604020202020204" pitchFamily="34" charset="0"/>
                <a:cs typeface="Arial" panose="020B0604020202020204" pitchFamily="34" charset="0"/>
              </a:rPr>
              <a:t>Act</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Green</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Deal</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address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tensions</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but</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create</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new</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paradoxes</a:t>
            </a:r>
            <a:r>
              <a:rPr lang="hu-HU" sz="32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074214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CC9F4-4903-0311-C197-50F8BA8E71B7}"/>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496D7B65-7E99-5BBB-759B-1CA46741728C}"/>
              </a:ext>
            </a:extLst>
          </p:cNvPr>
          <p:cNvSpPr>
            <a:spLocks noGrp="1"/>
          </p:cNvSpPr>
          <p:nvPr>
            <p:ph type="title"/>
          </p:nvPr>
        </p:nvSpPr>
        <p:spPr>
          <a:xfrm>
            <a:off x="3738880" y="365125"/>
            <a:ext cx="7614920" cy="1605915"/>
          </a:xfrm>
        </p:spPr>
        <p:txBody>
          <a:bodyPr>
            <a:normAutofit/>
          </a:bodyPr>
          <a:lstStyle/>
          <a:p>
            <a:r>
              <a:rPr lang="hu-HU" sz="4800" dirty="0">
                <a:latin typeface="Arial" panose="020B0604020202020204" pitchFamily="34" charset="0"/>
                <a:cs typeface="Arial" panose="020B0604020202020204" pitchFamily="34" charset="0"/>
              </a:rPr>
              <a:t>The </a:t>
            </a:r>
            <a:r>
              <a:rPr lang="hu-HU" sz="4800" dirty="0" err="1">
                <a:latin typeface="Arial" panose="020B0604020202020204" pitchFamily="34" charset="0"/>
                <a:cs typeface="Arial" panose="020B0604020202020204" pitchFamily="34" charset="0"/>
              </a:rPr>
              <a:t>defence</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industrial</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trilemma</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model</a:t>
            </a:r>
            <a:endParaRPr lang="hu-HU" sz="48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86872082-2537-96F0-91E1-F7224634123A}"/>
              </a:ext>
            </a:extLst>
          </p:cNvPr>
          <p:cNvSpPr>
            <a:spLocks noGrp="1"/>
          </p:cNvSpPr>
          <p:nvPr>
            <p:ph idx="1"/>
          </p:nvPr>
        </p:nvSpPr>
        <p:spPr>
          <a:xfrm>
            <a:off x="264160" y="2124075"/>
            <a:ext cx="11673840" cy="4520564"/>
          </a:xfrm>
        </p:spPr>
        <p:txBody>
          <a:bodyPr>
            <a:normAutofit/>
          </a:bodyPr>
          <a:lstStyle/>
          <a:p>
            <a:r>
              <a:rPr lang="en-GB" sz="3200" dirty="0">
                <a:latin typeface="Arial" panose="020B0604020202020204" pitchFamily="34" charset="0"/>
                <a:cs typeface="Arial" panose="020B0604020202020204" pitchFamily="34" charset="0"/>
              </a:rPr>
              <a:t>The authors’ own model, the “iron triangle of the defence industry”, centres on balancing three criteria.</a:t>
            </a:r>
          </a:p>
          <a:p>
            <a:r>
              <a:rPr lang="en-GB" sz="3200" dirty="0">
                <a:latin typeface="Arial" panose="020B0604020202020204" pitchFamily="34" charset="0"/>
                <a:cs typeface="Arial" panose="020B0604020202020204" pitchFamily="34" charset="0"/>
              </a:rPr>
              <a:t>The three pillars: technological excellence, economic competitiveness (affordable prices), and security of supply.</a:t>
            </a:r>
          </a:p>
          <a:p>
            <a:r>
              <a:rPr lang="en-GB" sz="3200" dirty="0">
                <a:latin typeface="Arial" panose="020B0604020202020204" pitchFamily="34" charset="0"/>
                <a:cs typeface="Arial" panose="020B0604020202020204" pitchFamily="34" charset="0"/>
              </a:rPr>
              <a:t>These requirements stem from armed forces’ historical and current capability needs.</a:t>
            </a:r>
          </a:p>
          <a:p>
            <a:r>
              <a:rPr lang="en-GB" sz="3200" dirty="0">
                <a:latin typeface="Arial" panose="020B0604020202020204" pitchFamily="34" charset="0"/>
                <a:cs typeface="Arial" panose="020B0604020202020204" pitchFamily="34" charset="0"/>
              </a:rPr>
              <a:t>Globalisation, transnational value chains, the Fourth Industrial Revolution and the war push this balance to </a:t>
            </a:r>
            <a:r>
              <a:rPr lang="hu-HU" sz="3200" dirty="0">
                <a:latin typeface="Arial" panose="020B0604020202020204" pitchFamily="34" charset="0"/>
                <a:cs typeface="Arial" panose="020B0604020202020204" pitchFamily="34" charset="0"/>
              </a:rPr>
              <a:t>a </a:t>
            </a:r>
            <a:r>
              <a:rPr lang="en-GB" sz="3200" dirty="0">
                <a:latin typeface="Arial" panose="020B0604020202020204" pitchFamily="34" charset="0"/>
                <a:cs typeface="Arial" panose="020B0604020202020204" pitchFamily="34" charset="0"/>
              </a:rPr>
              <a:t>breaking point.</a:t>
            </a:r>
          </a:p>
        </p:txBody>
      </p:sp>
    </p:spTree>
    <p:extLst>
      <p:ext uri="{BB962C8B-B14F-4D97-AF65-F5344CB8AC3E}">
        <p14:creationId xmlns:p14="http://schemas.microsoft.com/office/powerpoint/2010/main" val="394126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áromszög 3">
            <a:extLst>
              <a:ext uri="{FF2B5EF4-FFF2-40B4-BE49-F238E27FC236}">
                <a16:creationId xmlns:a16="http://schemas.microsoft.com/office/drawing/2014/main" id="{B14FA24B-FC85-EE11-42BB-3476A6FB0FBD}"/>
              </a:ext>
            </a:extLst>
          </p:cNvPr>
          <p:cNvSpPr/>
          <p:nvPr/>
        </p:nvSpPr>
        <p:spPr>
          <a:xfrm>
            <a:off x="3929063" y="1628775"/>
            <a:ext cx="4333875" cy="3600450"/>
          </a:xfrm>
          <a:prstGeom prst="triangle">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u-HU" sz="3200" dirty="0" err="1">
                <a:solidFill>
                  <a:schemeClr val="tx1"/>
                </a:solidFill>
                <a:latin typeface="Arial" panose="020B0604020202020204" pitchFamily="34" charset="0"/>
                <a:cs typeface="Arial" panose="020B0604020202020204" pitchFamily="34" charset="0"/>
              </a:rPr>
              <a:t>Trilemma</a:t>
            </a:r>
            <a:endParaRPr lang="hu-HU" sz="3200" dirty="0">
              <a:solidFill>
                <a:schemeClr val="tx1"/>
              </a:solidFill>
              <a:latin typeface="Arial" panose="020B0604020202020204" pitchFamily="34" charset="0"/>
              <a:cs typeface="Arial" panose="020B0604020202020204" pitchFamily="34" charset="0"/>
            </a:endParaRPr>
          </a:p>
        </p:txBody>
      </p:sp>
      <p:sp>
        <p:nvSpPr>
          <p:cNvPr id="5" name="Szövegdoboz 4">
            <a:extLst>
              <a:ext uri="{FF2B5EF4-FFF2-40B4-BE49-F238E27FC236}">
                <a16:creationId xmlns:a16="http://schemas.microsoft.com/office/drawing/2014/main" id="{B9E02839-9896-AADB-DB79-86A3867DE813}"/>
              </a:ext>
            </a:extLst>
          </p:cNvPr>
          <p:cNvSpPr txBox="1"/>
          <p:nvPr/>
        </p:nvSpPr>
        <p:spPr>
          <a:xfrm>
            <a:off x="4364596" y="936278"/>
            <a:ext cx="3462807" cy="584775"/>
          </a:xfrm>
          <a:prstGeom prst="rect">
            <a:avLst/>
          </a:prstGeom>
          <a:noFill/>
        </p:spPr>
        <p:txBody>
          <a:bodyPr wrap="none" rtlCol="0">
            <a:spAutoFit/>
          </a:bodyPr>
          <a:lstStyle/>
          <a:p>
            <a:pPr algn="ctr"/>
            <a:r>
              <a:rPr lang="hu-HU" sz="3200" b="1" dirty="0" err="1">
                <a:latin typeface="Arial" panose="020B0604020202020204" pitchFamily="34" charset="0"/>
                <a:cs typeface="Arial" panose="020B0604020202020204" pitchFamily="34" charset="0"/>
              </a:rPr>
              <a:t>Competitiveness</a:t>
            </a:r>
            <a:endParaRPr lang="hu-HU" sz="3200" b="1" dirty="0">
              <a:latin typeface="Arial" panose="020B0604020202020204" pitchFamily="34" charset="0"/>
              <a:cs typeface="Arial" panose="020B0604020202020204" pitchFamily="34" charset="0"/>
            </a:endParaRPr>
          </a:p>
        </p:txBody>
      </p:sp>
      <p:sp>
        <p:nvSpPr>
          <p:cNvPr id="6" name="Szövegdoboz 5">
            <a:extLst>
              <a:ext uri="{FF2B5EF4-FFF2-40B4-BE49-F238E27FC236}">
                <a16:creationId xmlns:a16="http://schemas.microsoft.com/office/drawing/2014/main" id="{11FB7660-49C4-3E01-7F77-AEFEED8F2E7E}"/>
              </a:ext>
            </a:extLst>
          </p:cNvPr>
          <p:cNvSpPr txBox="1"/>
          <p:nvPr/>
        </p:nvSpPr>
        <p:spPr>
          <a:xfrm>
            <a:off x="8262938" y="4896535"/>
            <a:ext cx="3127791" cy="1077218"/>
          </a:xfrm>
          <a:prstGeom prst="rect">
            <a:avLst/>
          </a:prstGeom>
          <a:noFill/>
        </p:spPr>
        <p:txBody>
          <a:bodyPr wrap="square" rtlCol="0">
            <a:spAutoFit/>
          </a:bodyPr>
          <a:lstStyle/>
          <a:p>
            <a:pPr algn="ctr"/>
            <a:r>
              <a:rPr lang="hu-HU" sz="3200" b="1" dirty="0" err="1">
                <a:latin typeface="Arial" panose="020B0604020202020204" pitchFamily="34" charset="0"/>
                <a:cs typeface="Arial" panose="020B0604020202020204" pitchFamily="34" charset="0"/>
              </a:rPr>
              <a:t>Technological</a:t>
            </a:r>
            <a:r>
              <a:rPr lang="hu-HU" sz="3200" b="1" dirty="0">
                <a:latin typeface="Arial" panose="020B0604020202020204" pitchFamily="34" charset="0"/>
                <a:cs typeface="Arial" panose="020B0604020202020204" pitchFamily="34" charset="0"/>
              </a:rPr>
              <a:t> excellence</a:t>
            </a:r>
          </a:p>
        </p:txBody>
      </p:sp>
      <p:sp>
        <p:nvSpPr>
          <p:cNvPr id="7" name="Szövegdoboz 6">
            <a:extLst>
              <a:ext uri="{FF2B5EF4-FFF2-40B4-BE49-F238E27FC236}">
                <a16:creationId xmlns:a16="http://schemas.microsoft.com/office/drawing/2014/main" id="{5FFB411E-C682-77AD-4AED-CCC731BBC578}"/>
              </a:ext>
            </a:extLst>
          </p:cNvPr>
          <p:cNvSpPr txBox="1"/>
          <p:nvPr/>
        </p:nvSpPr>
        <p:spPr>
          <a:xfrm>
            <a:off x="1124578" y="4874538"/>
            <a:ext cx="2942597" cy="1077218"/>
          </a:xfrm>
          <a:prstGeom prst="rect">
            <a:avLst/>
          </a:prstGeom>
          <a:noFill/>
        </p:spPr>
        <p:txBody>
          <a:bodyPr wrap="square" rtlCol="0">
            <a:spAutoFit/>
          </a:bodyPr>
          <a:lstStyle/>
          <a:p>
            <a:pPr algn="ctr"/>
            <a:r>
              <a:rPr lang="hu-HU" sz="3200" b="1" dirty="0" err="1">
                <a:latin typeface="Arial" panose="020B0604020202020204" pitchFamily="34" charset="0"/>
                <a:cs typeface="Arial" panose="020B0604020202020204" pitchFamily="34" charset="0"/>
              </a:rPr>
              <a:t>Security</a:t>
            </a:r>
            <a:r>
              <a:rPr lang="hu-HU" sz="3200" b="1" dirty="0">
                <a:latin typeface="Arial" panose="020B0604020202020204" pitchFamily="34" charset="0"/>
                <a:cs typeface="Arial" panose="020B0604020202020204" pitchFamily="34" charset="0"/>
              </a:rPr>
              <a:t> of </a:t>
            </a:r>
            <a:r>
              <a:rPr lang="hu-HU" sz="3200" b="1" dirty="0" err="1">
                <a:latin typeface="Arial" panose="020B0604020202020204" pitchFamily="34" charset="0"/>
                <a:cs typeface="Arial" panose="020B0604020202020204" pitchFamily="34" charset="0"/>
              </a:rPr>
              <a:t>supply</a:t>
            </a:r>
            <a:endParaRPr lang="hu-HU" sz="3200" b="1" dirty="0">
              <a:latin typeface="Arial" panose="020B0604020202020204" pitchFamily="34" charset="0"/>
              <a:cs typeface="Arial" panose="020B0604020202020204" pitchFamily="34" charset="0"/>
            </a:endParaRPr>
          </a:p>
        </p:txBody>
      </p:sp>
      <p:cxnSp>
        <p:nvCxnSpPr>
          <p:cNvPr id="9" name="Egyenes összekötő 8">
            <a:extLst>
              <a:ext uri="{FF2B5EF4-FFF2-40B4-BE49-F238E27FC236}">
                <a16:creationId xmlns:a16="http://schemas.microsoft.com/office/drawing/2014/main" id="{42810710-D090-15E4-4A8E-7B73FAB915CC}"/>
              </a:ext>
            </a:extLst>
          </p:cNvPr>
          <p:cNvCxnSpPr>
            <a:stCxn id="4" idx="0"/>
          </p:cNvCxnSpPr>
          <p:nvPr/>
        </p:nvCxnSpPr>
        <p:spPr>
          <a:xfrm flipH="1">
            <a:off x="6095999" y="1628775"/>
            <a:ext cx="2" cy="2000250"/>
          </a:xfrm>
          <a:prstGeom prst="line">
            <a:avLst/>
          </a:prstGeom>
          <a:ln>
            <a:prstDash val="dash"/>
          </a:ln>
        </p:spPr>
        <p:style>
          <a:lnRef idx="2">
            <a:schemeClr val="dk1"/>
          </a:lnRef>
          <a:fillRef idx="0">
            <a:schemeClr val="dk1"/>
          </a:fillRef>
          <a:effectRef idx="1">
            <a:schemeClr val="dk1"/>
          </a:effectRef>
          <a:fontRef idx="minor">
            <a:schemeClr val="tx1"/>
          </a:fontRef>
        </p:style>
      </p:cxnSp>
      <p:cxnSp>
        <p:nvCxnSpPr>
          <p:cNvPr id="10" name="Egyenes összekötő 9">
            <a:extLst>
              <a:ext uri="{FF2B5EF4-FFF2-40B4-BE49-F238E27FC236}">
                <a16:creationId xmlns:a16="http://schemas.microsoft.com/office/drawing/2014/main" id="{E1BEA813-7E41-34BF-AE3E-CF3C54DF4B09}"/>
              </a:ext>
            </a:extLst>
          </p:cNvPr>
          <p:cNvCxnSpPr>
            <a:cxnSpLocks/>
          </p:cNvCxnSpPr>
          <p:nvPr/>
        </p:nvCxnSpPr>
        <p:spPr>
          <a:xfrm flipH="1">
            <a:off x="3929062" y="3629025"/>
            <a:ext cx="2166937" cy="1600200"/>
          </a:xfrm>
          <a:prstGeom prst="line">
            <a:avLst/>
          </a:prstGeom>
          <a:ln>
            <a:prstDash val="dash"/>
          </a:ln>
        </p:spPr>
        <p:style>
          <a:lnRef idx="2">
            <a:schemeClr val="dk1"/>
          </a:lnRef>
          <a:fillRef idx="0">
            <a:schemeClr val="dk1"/>
          </a:fillRef>
          <a:effectRef idx="1">
            <a:schemeClr val="dk1"/>
          </a:effectRef>
          <a:fontRef idx="minor">
            <a:schemeClr val="tx1"/>
          </a:fontRef>
        </p:style>
      </p:cxnSp>
      <p:cxnSp>
        <p:nvCxnSpPr>
          <p:cNvPr id="11" name="Egyenes összekötő 10">
            <a:extLst>
              <a:ext uri="{FF2B5EF4-FFF2-40B4-BE49-F238E27FC236}">
                <a16:creationId xmlns:a16="http://schemas.microsoft.com/office/drawing/2014/main" id="{C3E4BF64-78E0-BE31-8E27-5BEAA0AD5CF9}"/>
              </a:ext>
            </a:extLst>
          </p:cNvPr>
          <p:cNvCxnSpPr>
            <a:cxnSpLocks/>
            <a:stCxn id="4" idx="4"/>
          </p:cNvCxnSpPr>
          <p:nvPr/>
        </p:nvCxnSpPr>
        <p:spPr>
          <a:xfrm flipH="1" flipV="1">
            <a:off x="6095998" y="3629025"/>
            <a:ext cx="2166940" cy="1600200"/>
          </a:xfrm>
          <a:prstGeom prst="line">
            <a:avLst/>
          </a:prstGeom>
          <a:ln>
            <a:prstDash val="dash"/>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819578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DD894BD-2C1F-05FC-6636-2DE5D74F2ABC}"/>
              </a:ext>
            </a:extLst>
          </p:cNvPr>
          <p:cNvSpPr>
            <a:spLocks noGrp="1"/>
          </p:cNvSpPr>
          <p:nvPr>
            <p:ph type="title"/>
          </p:nvPr>
        </p:nvSpPr>
        <p:spPr>
          <a:xfrm>
            <a:off x="3738880" y="365125"/>
            <a:ext cx="7614920" cy="1825625"/>
          </a:xfrm>
        </p:spPr>
        <p:txBody>
          <a:bodyPr>
            <a:normAutofit/>
          </a:bodyPr>
          <a:lstStyle/>
          <a:p>
            <a:r>
              <a:rPr lang="hu-HU" sz="4800" dirty="0" err="1">
                <a:latin typeface="Arial" panose="020B0604020202020204" pitchFamily="34" charset="0"/>
                <a:cs typeface="Arial" panose="020B0604020202020204" pitchFamily="34" charset="0"/>
              </a:rPr>
              <a:t>Technological</a:t>
            </a:r>
            <a:r>
              <a:rPr lang="hu-HU" sz="4800" dirty="0">
                <a:latin typeface="Arial" panose="020B0604020202020204" pitchFamily="34" charset="0"/>
                <a:cs typeface="Arial" panose="020B0604020202020204" pitchFamily="34" charset="0"/>
              </a:rPr>
              <a:t> excellence </a:t>
            </a:r>
            <a:r>
              <a:rPr lang="hu-HU" sz="4800" dirty="0" err="1">
                <a:latin typeface="Arial" panose="020B0604020202020204" pitchFamily="34" charset="0"/>
                <a:cs typeface="Arial" panose="020B0604020202020204" pitchFamily="34" charset="0"/>
              </a:rPr>
              <a:t>dimension</a:t>
            </a:r>
            <a:endParaRPr lang="hu-HU" sz="48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1393BA84-7692-5207-2381-95486025751E}"/>
              </a:ext>
            </a:extLst>
          </p:cNvPr>
          <p:cNvSpPr>
            <a:spLocks noGrp="1"/>
          </p:cNvSpPr>
          <p:nvPr>
            <p:ph idx="1"/>
          </p:nvPr>
        </p:nvSpPr>
        <p:spPr>
          <a:xfrm>
            <a:off x="264160" y="2457450"/>
            <a:ext cx="11663680" cy="4237990"/>
          </a:xfrm>
        </p:spPr>
        <p:txBody>
          <a:bodyPr>
            <a:normAutofit/>
          </a:bodyPr>
          <a:lstStyle/>
          <a:p>
            <a:r>
              <a:rPr lang="en-GB" sz="3200" dirty="0">
                <a:latin typeface="Arial" panose="020B0604020202020204" pitchFamily="34" charset="0"/>
                <a:cs typeface="Arial" panose="020B0604020202020204" pitchFamily="34" charset="0"/>
              </a:rPr>
              <a:t>Soldiers need state‑of‑the‑art weapon systems that are both effective and easy to use. </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High casualty rates mean replacements cannot spend years learning to operate complex systems. </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Long platform life</a:t>
            </a:r>
            <a:r>
              <a:rPr lang="hu-HU" sz="3200" dirty="0">
                <a:latin typeface="Arial" panose="020B0604020202020204" pitchFamily="34" charset="0"/>
                <a:cs typeface="Arial" panose="020B0604020202020204" pitchFamily="34" charset="0"/>
              </a:rPr>
              <a:t> </a:t>
            </a:r>
            <a:r>
              <a:rPr lang="en-GB" sz="3200" dirty="0">
                <a:latin typeface="Arial" panose="020B0604020202020204" pitchFamily="34" charset="0"/>
                <a:cs typeface="Arial" panose="020B0604020202020204" pitchFamily="34" charset="0"/>
              </a:rPr>
              <a:t>cycles require modular, upgradable systems.</a:t>
            </a:r>
          </a:p>
          <a:p>
            <a:r>
              <a:rPr lang="en-GB" sz="3200" dirty="0">
                <a:latin typeface="Arial" panose="020B0604020202020204" pitchFamily="34" charset="0"/>
                <a:cs typeface="Arial" panose="020B0604020202020204" pitchFamily="34" charset="0"/>
              </a:rPr>
              <a:t>Rapid technological change makes integrability and interoperability critical prerequisites.</a:t>
            </a:r>
          </a:p>
        </p:txBody>
      </p:sp>
    </p:spTree>
    <p:extLst>
      <p:ext uri="{BB962C8B-B14F-4D97-AF65-F5344CB8AC3E}">
        <p14:creationId xmlns:p14="http://schemas.microsoft.com/office/powerpoint/2010/main" val="1890739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0F8BA-6767-0B8F-3A04-BACAF26A07EE}"/>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E819C7D4-CB9A-D4E3-8C5B-830EF0293667}"/>
              </a:ext>
            </a:extLst>
          </p:cNvPr>
          <p:cNvSpPr>
            <a:spLocks noGrp="1"/>
          </p:cNvSpPr>
          <p:nvPr>
            <p:ph type="title"/>
          </p:nvPr>
        </p:nvSpPr>
        <p:spPr>
          <a:xfrm>
            <a:off x="3738880" y="365125"/>
            <a:ext cx="7614920" cy="1597025"/>
          </a:xfrm>
        </p:spPr>
        <p:txBody>
          <a:bodyPr>
            <a:normAutofit/>
          </a:bodyPr>
          <a:lstStyle/>
          <a:p>
            <a:r>
              <a:rPr lang="hu-HU" sz="4800" dirty="0" err="1">
                <a:latin typeface="Arial" panose="020B0604020202020204" pitchFamily="34" charset="0"/>
                <a:cs typeface="Arial" panose="020B0604020202020204" pitchFamily="34" charset="0"/>
              </a:rPr>
              <a:t>Competitiveness</a:t>
            </a:r>
            <a:r>
              <a:rPr lang="hu-HU" sz="4800" dirty="0">
                <a:latin typeface="Arial" panose="020B0604020202020204" pitchFamily="34" charset="0"/>
                <a:cs typeface="Arial" panose="020B0604020202020204" pitchFamily="34" charset="0"/>
              </a:rPr>
              <a:t> and </a:t>
            </a:r>
            <a:r>
              <a:rPr lang="hu-HU" sz="4800" dirty="0" err="1">
                <a:latin typeface="Arial" panose="020B0604020202020204" pitchFamily="34" charset="0"/>
                <a:cs typeface="Arial" panose="020B0604020202020204" pitchFamily="34" charset="0"/>
              </a:rPr>
              <a:t>affordability</a:t>
            </a:r>
            <a:endParaRPr lang="hu-HU" sz="48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3AE22D38-ECBB-6992-C838-048AF3F115D2}"/>
              </a:ext>
            </a:extLst>
          </p:cNvPr>
          <p:cNvSpPr>
            <a:spLocks noGrp="1"/>
          </p:cNvSpPr>
          <p:nvPr>
            <p:ph idx="1"/>
          </p:nvPr>
        </p:nvSpPr>
        <p:spPr>
          <a:xfrm>
            <a:off x="254000" y="2190750"/>
            <a:ext cx="11663680" cy="4413249"/>
          </a:xfrm>
        </p:spPr>
        <p:txBody>
          <a:bodyPr>
            <a:normAutofit/>
          </a:bodyPr>
          <a:lstStyle/>
          <a:p>
            <a:r>
              <a:rPr lang="en-GB" sz="3200" dirty="0">
                <a:latin typeface="Arial" panose="020B0604020202020204" pitchFamily="34" charset="0"/>
                <a:cs typeface="Arial" panose="020B0604020202020204" pitchFamily="34" charset="0"/>
              </a:rPr>
              <a:t>Defence industries must be cost‑efficient because taxpayers are sensitive to defence spending levels.</a:t>
            </a:r>
          </a:p>
          <a:p>
            <a:r>
              <a:rPr lang="en-GB" sz="3200" dirty="0">
                <a:latin typeface="Arial" panose="020B0604020202020204" pitchFamily="34" charset="0"/>
                <a:cs typeface="Arial" panose="020B0604020202020204" pitchFamily="34" charset="0"/>
              </a:rPr>
              <a:t>Excessively expensive domestic production either lowers defence capability or crowds out other public services.</a:t>
            </a:r>
          </a:p>
          <a:p>
            <a:r>
              <a:rPr lang="en-GB" sz="3200" dirty="0">
                <a:latin typeface="Arial" panose="020B0604020202020204" pitchFamily="34" charset="0"/>
                <a:cs typeface="Arial" panose="020B0604020202020204" pitchFamily="34" charset="0"/>
              </a:rPr>
              <a:t>Higher taxation to fund costly equipment can undermine competitiveness, employment and household welfare.</a:t>
            </a:r>
          </a:p>
          <a:p>
            <a:r>
              <a:rPr lang="en-GB" sz="3200" dirty="0">
                <a:latin typeface="Arial" panose="020B0604020202020204" pitchFamily="34" charset="0"/>
                <a:cs typeface="Arial" panose="020B0604020202020204" pitchFamily="34" charset="0"/>
              </a:rPr>
              <a:t>Without export capability, domestic armed forces cannot sustain a national defence industry in the long term.</a:t>
            </a:r>
          </a:p>
        </p:txBody>
      </p:sp>
    </p:spTree>
    <p:extLst>
      <p:ext uri="{BB962C8B-B14F-4D97-AF65-F5344CB8AC3E}">
        <p14:creationId xmlns:p14="http://schemas.microsoft.com/office/powerpoint/2010/main" val="1163668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6313481-3DB2-46AF-18D6-7D39894C4CA8}"/>
              </a:ext>
            </a:extLst>
          </p:cNvPr>
          <p:cNvSpPr>
            <a:spLocks noGrp="1"/>
          </p:cNvSpPr>
          <p:nvPr>
            <p:ph type="title"/>
          </p:nvPr>
        </p:nvSpPr>
        <p:spPr>
          <a:xfrm>
            <a:off x="3738880" y="365125"/>
            <a:ext cx="7614920" cy="1720850"/>
          </a:xfrm>
        </p:spPr>
        <p:txBody>
          <a:bodyPr>
            <a:normAutofit/>
          </a:bodyPr>
          <a:lstStyle/>
          <a:p>
            <a:r>
              <a:rPr lang="hu-HU" sz="4800" dirty="0" err="1">
                <a:latin typeface="Arial" panose="020B0604020202020204" pitchFamily="34" charset="0"/>
                <a:cs typeface="Arial" panose="020B0604020202020204" pitchFamily="34" charset="0"/>
              </a:rPr>
              <a:t>Security</a:t>
            </a:r>
            <a:r>
              <a:rPr lang="hu-HU" sz="4800" dirty="0">
                <a:latin typeface="Arial" panose="020B0604020202020204" pitchFamily="34" charset="0"/>
                <a:cs typeface="Arial" panose="020B0604020202020204" pitchFamily="34" charset="0"/>
              </a:rPr>
              <a:t> of </a:t>
            </a:r>
            <a:r>
              <a:rPr lang="hu-HU" sz="4800" dirty="0" err="1">
                <a:latin typeface="Arial" panose="020B0604020202020204" pitchFamily="34" charset="0"/>
                <a:cs typeface="Arial" panose="020B0604020202020204" pitchFamily="34" charset="0"/>
              </a:rPr>
              <a:t>supply</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dimension</a:t>
            </a:r>
            <a:endParaRPr lang="hu-HU" sz="48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550B941D-8EFD-91B1-7AE7-6643C0D06FA0}"/>
              </a:ext>
            </a:extLst>
          </p:cNvPr>
          <p:cNvSpPr>
            <a:spLocks noGrp="1"/>
          </p:cNvSpPr>
          <p:nvPr>
            <p:ph idx="1"/>
          </p:nvPr>
        </p:nvSpPr>
        <p:spPr>
          <a:xfrm>
            <a:off x="254000" y="2209800"/>
            <a:ext cx="11663680" cy="4394199"/>
          </a:xfrm>
        </p:spPr>
        <p:txBody>
          <a:bodyPr>
            <a:normAutofit/>
          </a:bodyPr>
          <a:lstStyle/>
          <a:p>
            <a:r>
              <a:rPr lang="en-GB" sz="3200" dirty="0">
                <a:latin typeface="Arial" panose="020B0604020202020204" pitchFamily="34" charset="0"/>
                <a:cs typeface="Arial" panose="020B0604020202020204" pitchFamily="34" charset="0"/>
              </a:rPr>
              <a:t>The defence industry must serve its customers in peacetime and in crises.</a:t>
            </a:r>
          </a:p>
          <a:p>
            <a:r>
              <a:rPr lang="en-GB" sz="3200" dirty="0">
                <a:latin typeface="Arial" panose="020B0604020202020204" pitchFamily="34" charset="0"/>
                <a:cs typeface="Arial" panose="020B0604020202020204" pitchFamily="34" charset="0"/>
              </a:rPr>
              <a:t>It must meet wartime surge demand to replace destroyed equipment and replenish stocks.</a:t>
            </a:r>
          </a:p>
          <a:p>
            <a:r>
              <a:rPr lang="en-GB" sz="3200" dirty="0">
                <a:latin typeface="Arial" panose="020B0604020202020204" pitchFamily="34" charset="0"/>
                <a:cs typeface="Arial" panose="020B0604020202020204" pitchFamily="34" charset="0"/>
              </a:rPr>
              <a:t>Failure to do so compromises operational capability and risks defeat in </a:t>
            </a:r>
            <a:r>
              <a:rPr lang="hu-HU" sz="3200" dirty="0">
                <a:latin typeface="Arial" panose="020B0604020202020204" pitchFamily="34" charset="0"/>
                <a:cs typeface="Arial" panose="020B0604020202020204" pitchFamily="34" charset="0"/>
              </a:rPr>
              <a:t>a </a:t>
            </a:r>
            <a:r>
              <a:rPr lang="en-GB" sz="3200" dirty="0">
                <a:latin typeface="Arial" panose="020B0604020202020204" pitchFamily="34" charset="0"/>
                <a:cs typeface="Arial" panose="020B0604020202020204" pitchFamily="34" charset="0"/>
              </a:rPr>
              <a:t>protracted conflict.</a:t>
            </a:r>
          </a:p>
          <a:p>
            <a:r>
              <a:rPr lang="en-GB" sz="3200" dirty="0" err="1">
                <a:latin typeface="Arial" panose="020B0604020202020204" pitchFamily="34" charset="0"/>
                <a:cs typeface="Arial" panose="020B0604020202020204" pitchFamily="34" charset="0"/>
              </a:rPr>
              <a:t>Transnationalised</a:t>
            </a:r>
            <a:r>
              <a:rPr lang="en-GB" sz="3200" dirty="0">
                <a:latin typeface="Arial" panose="020B0604020202020204" pitchFamily="34" charset="0"/>
                <a:cs typeface="Arial" panose="020B0604020202020204" pitchFamily="34" charset="0"/>
              </a:rPr>
              <a:t> value chains greatly increase supply</a:t>
            </a:r>
            <a:r>
              <a:rPr lang="hu-HU" sz="3200" dirty="0">
                <a:latin typeface="Arial" panose="020B0604020202020204" pitchFamily="34" charset="0"/>
                <a:cs typeface="Arial" panose="020B0604020202020204" pitchFamily="34" charset="0"/>
              </a:rPr>
              <a:t> </a:t>
            </a:r>
            <a:r>
              <a:rPr lang="en-GB" sz="3200" dirty="0">
                <a:latin typeface="Arial" panose="020B0604020202020204" pitchFamily="34" charset="0"/>
                <a:cs typeface="Arial" panose="020B0604020202020204" pitchFamily="34" charset="0"/>
              </a:rPr>
              <a:t>chain vulnerability.</a:t>
            </a:r>
          </a:p>
        </p:txBody>
      </p:sp>
    </p:spTree>
    <p:extLst>
      <p:ext uri="{BB962C8B-B14F-4D97-AF65-F5344CB8AC3E}">
        <p14:creationId xmlns:p14="http://schemas.microsoft.com/office/powerpoint/2010/main" val="393217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59E4342-DDA6-6813-6C4B-E775F43B5FD3}"/>
              </a:ext>
            </a:extLst>
          </p:cNvPr>
          <p:cNvSpPr>
            <a:spLocks noGrp="1"/>
          </p:cNvSpPr>
          <p:nvPr>
            <p:ph type="title"/>
          </p:nvPr>
        </p:nvSpPr>
        <p:spPr>
          <a:xfrm>
            <a:off x="3738880" y="365125"/>
            <a:ext cx="7614920" cy="1663700"/>
          </a:xfrm>
        </p:spPr>
        <p:txBody>
          <a:bodyPr>
            <a:normAutofit/>
          </a:bodyPr>
          <a:lstStyle/>
          <a:p>
            <a:r>
              <a:rPr lang="hu-HU" sz="4800" dirty="0">
                <a:latin typeface="Arial" panose="020B0604020202020204" pitchFamily="34" charset="0"/>
                <a:cs typeface="Arial" panose="020B0604020202020204" pitchFamily="34" charset="0"/>
              </a:rPr>
              <a:t>The </a:t>
            </a:r>
            <a:r>
              <a:rPr lang="hu-HU" sz="4800" dirty="0" err="1">
                <a:latin typeface="Arial" panose="020B0604020202020204" pitchFamily="34" charset="0"/>
                <a:cs typeface="Arial" panose="020B0604020202020204" pitchFamily="34" charset="0"/>
              </a:rPr>
              <a:t>erosion</a:t>
            </a:r>
            <a:r>
              <a:rPr lang="hu-HU" sz="4800" dirty="0">
                <a:latin typeface="Arial" panose="020B0604020202020204" pitchFamily="34" charset="0"/>
                <a:cs typeface="Arial" panose="020B0604020202020204" pitchFamily="34" charset="0"/>
              </a:rPr>
              <a:t> of </a:t>
            </a:r>
            <a:r>
              <a:rPr lang="hu-HU" sz="4800" dirty="0" err="1">
                <a:latin typeface="Arial" panose="020B0604020202020204" pitchFamily="34" charset="0"/>
                <a:cs typeface="Arial" panose="020B0604020202020204" pitchFamily="34" charset="0"/>
              </a:rPr>
              <a:t>balance</a:t>
            </a:r>
            <a:r>
              <a:rPr lang="hu-HU" sz="4800" dirty="0">
                <a:latin typeface="Arial" panose="020B0604020202020204" pitchFamily="34" charset="0"/>
                <a:cs typeface="Arial" panose="020B0604020202020204" pitchFamily="34" charset="0"/>
              </a:rPr>
              <a:t> in </a:t>
            </a:r>
            <a:r>
              <a:rPr lang="hu-HU" sz="4800" dirty="0" err="1">
                <a:latin typeface="Arial" panose="020B0604020202020204" pitchFamily="34" charset="0"/>
                <a:cs typeface="Arial" panose="020B0604020202020204" pitchFamily="34" charset="0"/>
              </a:rPr>
              <a:t>the</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trilemma</a:t>
            </a:r>
            <a:endParaRPr lang="hu-HU" sz="48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A2DE5A08-8137-A5FF-B917-B8389063214B}"/>
              </a:ext>
            </a:extLst>
          </p:cNvPr>
          <p:cNvSpPr>
            <a:spLocks noGrp="1"/>
          </p:cNvSpPr>
          <p:nvPr>
            <p:ph idx="1"/>
          </p:nvPr>
        </p:nvSpPr>
        <p:spPr>
          <a:xfrm>
            <a:off x="406400" y="2171699"/>
            <a:ext cx="11379200" cy="4321175"/>
          </a:xfrm>
        </p:spPr>
        <p:txBody>
          <a:bodyPr>
            <a:normAutofit/>
          </a:bodyPr>
          <a:lstStyle/>
          <a:p>
            <a:r>
              <a:rPr lang="en-GB" sz="3200" dirty="0">
                <a:latin typeface="Arial" panose="020B0604020202020204" pitchFamily="34" charset="0"/>
                <a:cs typeface="Arial" panose="020B0604020202020204" pitchFamily="34" charset="0"/>
              </a:rPr>
              <a:t>Internationalised knowledge and supply chains increase external dependence.</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Generational technological leaps raise platform complexity and supply</a:t>
            </a:r>
            <a:r>
              <a:rPr lang="hu-HU" sz="3200" dirty="0">
                <a:latin typeface="Arial" panose="020B0604020202020204" pitchFamily="34" charset="0"/>
                <a:cs typeface="Arial" panose="020B0604020202020204" pitchFamily="34" charset="0"/>
              </a:rPr>
              <a:t> </a:t>
            </a:r>
            <a:r>
              <a:rPr lang="en-GB" sz="3200" dirty="0">
                <a:latin typeface="Arial" panose="020B0604020202020204" pitchFamily="34" charset="0"/>
                <a:cs typeface="Arial" panose="020B0604020202020204" pitchFamily="34" charset="0"/>
              </a:rPr>
              <a:t>chain fragility.</a:t>
            </a:r>
          </a:p>
          <a:p>
            <a:r>
              <a:rPr lang="en-GB" sz="3200" dirty="0">
                <a:latin typeface="Arial" panose="020B0604020202020204" pitchFamily="34" charset="0"/>
                <a:cs typeface="Arial" panose="020B0604020202020204" pitchFamily="34" charset="0"/>
              </a:rPr>
              <a:t>Pursuing technological excellence often drives costs far above inflation and deepens import dependence.</a:t>
            </a:r>
          </a:p>
          <a:p>
            <a:r>
              <a:rPr lang="en-GB" sz="3200" dirty="0">
                <a:latin typeface="Arial" panose="020B0604020202020204" pitchFamily="34" charset="0"/>
                <a:cs typeface="Arial" panose="020B0604020202020204" pitchFamily="34" charset="0"/>
              </a:rPr>
              <a:t>Domestic development can improve security of supply but, in most states, at the expense of technology and price.</a:t>
            </a:r>
          </a:p>
        </p:txBody>
      </p:sp>
    </p:spTree>
    <p:extLst>
      <p:ext uri="{BB962C8B-B14F-4D97-AF65-F5344CB8AC3E}">
        <p14:creationId xmlns:p14="http://schemas.microsoft.com/office/powerpoint/2010/main" val="456313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C4315D4-03BF-2773-59EF-C4D1D5E348E0}"/>
              </a:ext>
            </a:extLst>
          </p:cNvPr>
          <p:cNvSpPr>
            <a:spLocks noGrp="1"/>
          </p:cNvSpPr>
          <p:nvPr>
            <p:ph type="title"/>
          </p:nvPr>
        </p:nvSpPr>
        <p:spPr/>
        <p:txBody>
          <a:bodyPr>
            <a:noAutofit/>
          </a:bodyPr>
          <a:lstStyle/>
          <a:p>
            <a:r>
              <a:rPr lang="hu-HU" sz="4800" dirty="0">
                <a:latin typeface="Arial" panose="020B0604020202020204" pitchFamily="34" charset="0"/>
                <a:cs typeface="Arial" panose="020B0604020202020204" pitchFamily="34" charset="0"/>
              </a:rPr>
              <a:t>The </a:t>
            </a:r>
            <a:r>
              <a:rPr lang="hu-HU" sz="4800" dirty="0" err="1">
                <a:latin typeface="Arial" panose="020B0604020202020204" pitchFamily="34" charset="0"/>
                <a:cs typeface="Arial" panose="020B0604020202020204" pitchFamily="34" charset="0"/>
              </a:rPr>
              <a:t>Russo‑Ukrainian</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War</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as</a:t>
            </a:r>
            <a:r>
              <a:rPr lang="hu-HU" sz="4800" dirty="0">
                <a:latin typeface="Arial" panose="020B0604020202020204" pitchFamily="34" charset="0"/>
                <a:cs typeface="Arial" panose="020B0604020202020204" pitchFamily="34" charset="0"/>
              </a:rPr>
              <a:t> a </a:t>
            </a:r>
            <a:r>
              <a:rPr lang="hu-HU" sz="4800" dirty="0" err="1">
                <a:latin typeface="Arial" panose="020B0604020202020204" pitchFamily="34" charset="0"/>
                <a:cs typeface="Arial" panose="020B0604020202020204" pitchFamily="34" charset="0"/>
              </a:rPr>
              <a:t>stress</a:t>
            </a:r>
            <a:r>
              <a:rPr lang="hu-HU" sz="4800" dirty="0">
                <a:latin typeface="Arial" panose="020B0604020202020204" pitchFamily="34" charset="0"/>
                <a:cs typeface="Arial" panose="020B0604020202020204" pitchFamily="34" charset="0"/>
              </a:rPr>
              <a:t> test</a:t>
            </a:r>
          </a:p>
        </p:txBody>
      </p:sp>
      <p:sp>
        <p:nvSpPr>
          <p:cNvPr id="3" name="Tartalom helye 2">
            <a:extLst>
              <a:ext uri="{FF2B5EF4-FFF2-40B4-BE49-F238E27FC236}">
                <a16:creationId xmlns:a16="http://schemas.microsoft.com/office/drawing/2014/main" id="{AD2A7FD1-C9E0-9D54-D6DC-2E9B516FAFC0}"/>
              </a:ext>
            </a:extLst>
          </p:cNvPr>
          <p:cNvSpPr>
            <a:spLocks noGrp="1"/>
          </p:cNvSpPr>
          <p:nvPr>
            <p:ph idx="1"/>
          </p:nvPr>
        </p:nvSpPr>
        <p:spPr>
          <a:xfrm>
            <a:off x="352426" y="1892299"/>
            <a:ext cx="11553824" cy="4594225"/>
          </a:xfrm>
        </p:spPr>
        <p:txBody>
          <a:bodyPr>
            <a:normAutofit/>
          </a:bodyPr>
          <a:lstStyle/>
          <a:p>
            <a:r>
              <a:rPr lang="en-GB" sz="3200" dirty="0">
                <a:latin typeface="Arial" panose="020B0604020202020204" pitchFamily="34" charset="0"/>
                <a:cs typeface="Arial" panose="020B0604020202020204" pitchFamily="34" charset="0"/>
              </a:rPr>
              <a:t>The war amplifies pre‑existing structural weaknesses in the European defence industry.</a:t>
            </a:r>
          </a:p>
          <a:p>
            <a:r>
              <a:rPr lang="en-GB" sz="3200" dirty="0">
                <a:latin typeface="Arial" panose="020B0604020202020204" pitchFamily="34" charset="0"/>
                <a:cs typeface="Arial" panose="020B0604020202020204" pitchFamily="34" charset="0"/>
              </a:rPr>
              <a:t>Ukrainian artillery can consume the EU’s monthly production of 155 mm ammunition within a single month of intense fighting.</a:t>
            </a:r>
          </a:p>
          <a:p>
            <a:r>
              <a:rPr lang="en-GB" sz="3200" dirty="0">
                <a:latin typeface="Arial" panose="020B0604020202020204" pitchFamily="34" charset="0"/>
                <a:cs typeface="Arial" panose="020B0604020202020204" pitchFamily="34" charset="0"/>
              </a:rPr>
              <a:t>The </a:t>
            </a:r>
            <a:r>
              <a:rPr lang="en-GB" sz="3200" dirty="0" err="1">
                <a:latin typeface="Arial" panose="020B0604020202020204" pitchFamily="34" charset="0"/>
                <a:cs typeface="Arial" panose="020B0604020202020204" pitchFamily="34" charset="0"/>
              </a:rPr>
              <a:t>Nammo</a:t>
            </a:r>
            <a:r>
              <a:rPr lang="en-GB" sz="3200" dirty="0">
                <a:latin typeface="Arial" panose="020B0604020202020204" pitchFamily="34" charset="0"/>
                <a:cs typeface="Arial" panose="020B0604020202020204" pitchFamily="34" charset="0"/>
              </a:rPr>
              <a:t> case illustrates how civilian energy demand (a TikTok data centre) can constrain ammunition production.</a:t>
            </a:r>
          </a:p>
          <a:p>
            <a:r>
              <a:rPr lang="en-GB" sz="3200" dirty="0">
                <a:latin typeface="Arial" panose="020B0604020202020204" pitchFamily="34" charset="0"/>
                <a:cs typeface="Arial" panose="020B0604020202020204" pitchFamily="34" charset="0"/>
              </a:rPr>
              <a:t>The “battleship‑building holiday” metaphor captures Europe’s long period of underinvestment in defence capabilities.</a:t>
            </a:r>
          </a:p>
        </p:txBody>
      </p:sp>
    </p:spTree>
    <p:extLst>
      <p:ext uri="{BB962C8B-B14F-4D97-AF65-F5344CB8AC3E}">
        <p14:creationId xmlns:p14="http://schemas.microsoft.com/office/powerpoint/2010/main" val="3455669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8306AC0-7DAF-EB62-3493-1EBF8614998C}"/>
              </a:ext>
            </a:extLst>
          </p:cNvPr>
          <p:cNvSpPr>
            <a:spLocks noGrp="1"/>
          </p:cNvSpPr>
          <p:nvPr>
            <p:ph type="title"/>
          </p:nvPr>
        </p:nvSpPr>
        <p:spPr>
          <a:xfrm>
            <a:off x="3672205" y="336550"/>
            <a:ext cx="8014970" cy="1492250"/>
          </a:xfrm>
        </p:spPr>
        <p:txBody>
          <a:bodyPr>
            <a:normAutofit/>
          </a:bodyPr>
          <a:lstStyle/>
          <a:p>
            <a:r>
              <a:rPr lang="hu-HU" sz="4800" dirty="0">
                <a:latin typeface="Arial" panose="020B0604020202020204" pitchFamily="34" charset="0"/>
                <a:cs typeface="Arial" panose="020B0604020202020204" pitchFamily="34" charset="0"/>
              </a:rPr>
              <a:t>The </a:t>
            </a:r>
            <a:r>
              <a:rPr lang="hu-HU" sz="4800" dirty="0" err="1">
                <a:latin typeface="Arial" panose="020B0604020202020204" pitchFamily="34" charset="0"/>
                <a:cs typeface="Arial" panose="020B0604020202020204" pitchFamily="34" charset="0"/>
              </a:rPr>
              <a:t>role</a:t>
            </a:r>
            <a:r>
              <a:rPr lang="hu-HU" sz="4800" dirty="0">
                <a:latin typeface="Arial" panose="020B0604020202020204" pitchFamily="34" charset="0"/>
                <a:cs typeface="Arial" panose="020B0604020202020204" pitchFamily="34" charset="0"/>
              </a:rPr>
              <a:t> of </a:t>
            </a:r>
            <a:r>
              <a:rPr lang="hu-HU" sz="4800" dirty="0" err="1">
                <a:latin typeface="Arial" panose="020B0604020202020204" pitchFamily="34" charset="0"/>
                <a:cs typeface="Arial" panose="020B0604020202020204" pitchFamily="34" charset="0"/>
              </a:rPr>
              <a:t>supporting</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industries</a:t>
            </a:r>
            <a:endParaRPr lang="hu-HU" sz="48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2D979881-468F-E6D7-543C-4E0B76A5613C}"/>
              </a:ext>
            </a:extLst>
          </p:cNvPr>
          <p:cNvSpPr>
            <a:spLocks noGrp="1"/>
          </p:cNvSpPr>
          <p:nvPr>
            <p:ph idx="1"/>
          </p:nvPr>
        </p:nvSpPr>
        <p:spPr>
          <a:xfrm>
            <a:off x="325821" y="2009775"/>
            <a:ext cx="11550869" cy="4483100"/>
          </a:xfrm>
        </p:spPr>
        <p:txBody>
          <a:bodyPr>
            <a:normAutofit/>
          </a:bodyPr>
          <a:lstStyle/>
          <a:p>
            <a:r>
              <a:rPr lang="en-GB" sz="3200" dirty="0">
                <a:latin typeface="Arial" panose="020B0604020202020204" pitchFamily="34" charset="0"/>
                <a:cs typeface="Arial" panose="020B0604020202020204" pitchFamily="34" charset="0"/>
              </a:rPr>
              <a:t>The steel, chemical, semiconductor and industrial robotics sectors form the backbone of defence supply chains.</a:t>
            </a:r>
          </a:p>
          <a:p>
            <a:r>
              <a:rPr lang="en-GB" sz="3200" dirty="0">
                <a:latin typeface="Arial" panose="020B0604020202020204" pitchFamily="34" charset="0"/>
                <a:cs typeface="Arial" panose="020B0604020202020204" pitchFamily="34" charset="0"/>
              </a:rPr>
              <a:t>Steel is essential for </a:t>
            </a:r>
            <a:r>
              <a:rPr lang="hu-HU" sz="3200" dirty="0" err="1">
                <a:latin typeface="Arial" panose="020B0604020202020204" pitchFamily="34" charset="0"/>
                <a:cs typeface="Arial" panose="020B0604020202020204" pitchFamily="34" charset="0"/>
              </a:rPr>
              <a:t>weapon</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systems</a:t>
            </a:r>
            <a:r>
              <a:rPr lang="en-GB" sz="3200" dirty="0">
                <a:latin typeface="Arial" panose="020B0604020202020204" pitchFamily="34" charset="0"/>
                <a:cs typeface="Arial" panose="020B0604020202020204" pitchFamily="34" charset="0"/>
              </a:rPr>
              <a:t>, armoured vehicles and many platform structures.</a:t>
            </a:r>
          </a:p>
          <a:p>
            <a:r>
              <a:rPr lang="en-GB" sz="3200" dirty="0">
                <a:latin typeface="Arial" panose="020B0604020202020204" pitchFamily="34" charset="0"/>
                <a:cs typeface="Arial" panose="020B0604020202020204" pitchFamily="34" charset="0"/>
              </a:rPr>
              <a:t>Chemicals provide key inputs for </a:t>
            </a:r>
            <a:r>
              <a:rPr lang="hu-HU" sz="3200" dirty="0" err="1">
                <a:latin typeface="Arial" panose="020B0604020202020204" pitchFamily="34" charset="0"/>
                <a:cs typeface="Arial" panose="020B0604020202020204" pitchFamily="34" charset="0"/>
              </a:rPr>
              <a:t>ammunition</a:t>
            </a:r>
            <a:r>
              <a:rPr lang="hu-HU" sz="3200" dirty="0">
                <a:latin typeface="Arial" panose="020B0604020202020204" pitchFamily="34" charset="0"/>
                <a:cs typeface="Arial" panose="020B0604020202020204" pitchFamily="34" charset="0"/>
              </a:rPr>
              <a:t>, </a:t>
            </a:r>
            <a:r>
              <a:rPr lang="en-GB" sz="3200" dirty="0">
                <a:latin typeface="Arial" panose="020B0604020202020204" pitchFamily="34" charset="0"/>
                <a:cs typeface="Arial" panose="020B0604020202020204" pitchFamily="34" charset="0"/>
              </a:rPr>
              <a:t>explosives, fuels and specialised materials.</a:t>
            </a:r>
          </a:p>
          <a:p>
            <a:r>
              <a:rPr lang="en-GB" sz="3200" dirty="0">
                <a:latin typeface="Arial" panose="020B0604020202020204" pitchFamily="34" charset="0"/>
                <a:cs typeface="Arial" panose="020B0604020202020204" pitchFamily="34" charset="0"/>
              </a:rPr>
              <a:t>Semiconductors and robotics are central to modern</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high</a:t>
            </a:r>
            <a:r>
              <a:rPr lang="hu-HU" sz="3200" dirty="0">
                <a:latin typeface="Arial" panose="020B0604020202020204" pitchFamily="34" charset="0"/>
                <a:cs typeface="Arial" panose="020B0604020202020204" pitchFamily="34" charset="0"/>
              </a:rPr>
              <a:t> </a:t>
            </a:r>
            <a:r>
              <a:rPr lang="hu-HU" sz="3200" dirty="0" err="1">
                <a:latin typeface="Arial" panose="020B0604020202020204" pitchFamily="34" charset="0"/>
                <a:cs typeface="Arial" panose="020B0604020202020204" pitchFamily="34" charset="0"/>
              </a:rPr>
              <a:t>precision</a:t>
            </a:r>
            <a:r>
              <a:rPr lang="en-GB" sz="3200" dirty="0">
                <a:latin typeface="Arial" panose="020B0604020202020204" pitchFamily="34" charset="0"/>
                <a:cs typeface="Arial" panose="020B0604020202020204" pitchFamily="34" charset="0"/>
              </a:rPr>
              <a:t> weapon systems and automated production.</a:t>
            </a:r>
          </a:p>
        </p:txBody>
      </p:sp>
    </p:spTree>
    <p:extLst>
      <p:ext uri="{BB962C8B-B14F-4D97-AF65-F5344CB8AC3E}">
        <p14:creationId xmlns:p14="http://schemas.microsoft.com/office/powerpoint/2010/main" val="789579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DC9C4-14C1-9449-AB2B-49A26EC14FF2}"/>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862DAAA5-0B19-6A6A-C106-2A78CDD42C95}"/>
              </a:ext>
            </a:extLst>
          </p:cNvPr>
          <p:cNvSpPr>
            <a:spLocks noGrp="1"/>
          </p:cNvSpPr>
          <p:nvPr>
            <p:ph type="title"/>
          </p:nvPr>
        </p:nvSpPr>
        <p:spPr>
          <a:xfrm>
            <a:off x="3738880" y="365125"/>
            <a:ext cx="7614920" cy="1597025"/>
          </a:xfrm>
        </p:spPr>
        <p:txBody>
          <a:bodyPr>
            <a:normAutofit/>
          </a:bodyPr>
          <a:lstStyle/>
          <a:p>
            <a:r>
              <a:rPr lang="hu-HU" sz="4800" dirty="0">
                <a:latin typeface="Arial" panose="020B0604020202020204" pitchFamily="34" charset="0"/>
                <a:cs typeface="Arial" panose="020B0604020202020204" pitchFamily="34" charset="0"/>
              </a:rPr>
              <a:t>Steel </a:t>
            </a:r>
            <a:r>
              <a:rPr lang="hu-HU" sz="4800" dirty="0" err="1">
                <a:latin typeface="Arial" panose="020B0604020202020204" pitchFamily="34" charset="0"/>
                <a:cs typeface="Arial" panose="020B0604020202020204" pitchFamily="34" charset="0"/>
              </a:rPr>
              <a:t>industry</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challenges</a:t>
            </a:r>
            <a:r>
              <a:rPr lang="hu-HU" sz="4800" dirty="0">
                <a:latin typeface="Arial" panose="020B0604020202020204" pitchFamily="34" charset="0"/>
                <a:cs typeface="Arial" panose="020B0604020202020204" pitchFamily="34" charset="0"/>
              </a:rPr>
              <a:t> and </a:t>
            </a:r>
            <a:r>
              <a:rPr lang="hu-HU" sz="4800" dirty="0" err="1">
                <a:latin typeface="Arial" panose="020B0604020202020204" pitchFamily="34" charset="0"/>
                <a:cs typeface="Arial" panose="020B0604020202020204" pitchFamily="34" charset="0"/>
              </a:rPr>
              <a:t>paradoxes</a:t>
            </a:r>
            <a:endParaRPr lang="hu-HU" sz="48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0B8AAE49-6CCF-CAA0-6707-18B457209CC9}"/>
              </a:ext>
            </a:extLst>
          </p:cNvPr>
          <p:cNvSpPr>
            <a:spLocks noGrp="1"/>
          </p:cNvSpPr>
          <p:nvPr>
            <p:ph idx="1"/>
          </p:nvPr>
        </p:nvSpPr>
        <p:spPr>
          <a:xfrm>
            <a:off x="320565" y="2114550"/>
            <a:ext cx="11550869" cy="4149725"/>
          </a:xfrm>
        </p:spPr>
        <p:txBody>
          <a:bodyPr>
            <a:normAutofit/>
          </a:bodyPr>
          <a:lstStyle/>
          <a:p>
            <a:r>
              <a:rPr lang="en-GB" sz="3200" dirty="0">
                <a:latin typeface="Arial" panose="020B0604020202020204" pitchFamily="34" charset="0"/>
                <a:cs typeface="Arial" panose="020B0604020202020204" pitchFamily="34" charset="0"/>
              </a:rPr>
              <a:t>Europe’s steel sector faces high energy costs and stringent environmental regulation. </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Ambitious decarbonisation targets, while necessary, strain profitability in the short term. </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Global overcapacity and cheaper, less regulated competitors intensify import pressure. </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Investment decisions increasingly favour lower‑cost, less regulated regions outside the EU.</a:t>
            </a:r>
          </a:p>
        </p:txBody>
      </p:sp>
    </p:spTree>
    <p:extLst>
      <p:ext uri="{BB962C8B-B14F-4D97-AF65-F5344CB8AC3E}">
        <p14:creationId xmlns:p14="http://schemas.microsoft.com/office/powerpoint/2010/main" val="2818486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4262B-29C9-6FD8-6DC1-45D234DF67A8}"/>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503DE9ED-0FFC-8E1A-8EA9-504F96451679}"/>
              </a:ext>
            </a:extLst>
          </p:cNvPr>
          <p:cNvSpPr>
            <a:spLocks noGrp="1"/>
          </p:cNvSpPr>
          <p:nvPr>
            <p:ph type="title"/>
          </p:nvPr>
        </p:nvSpPr>
        <p:spPr>
          <a:xfrm>
            <a:off x="3657601" y="365125"/>
            <a:ext cx="8143874" cy="1797050"/>
          </a:xfrm>
        </p:spPr>
        <p:txBody>
          <a:bodyPr>
            <a:noAutofit/>
          </a:bodyPr>
          <a:lstStyle/>
          <a:p>
            <a:r>
              <a:rPr lang="en-GB" sz="4800" dirty="0">
                <a:latin typeface="Arial" panose="020B0604020202020204" pitchFamily="34" charset="0"/>
                <a:cs typeface="Arial" panose="020B0604020202020204" pitchFamily="34" charset="0"/>
              </a:rPr>
              <a:t>Chemical industry: competitiveness versus sustainability</a:t>
            </a:r>
            <a:endParaRPr lang="hu-HU" sz="48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2C4CAE09-EE3F-8E99-8CC1-B1EF4858A673}"/>
              </a:ext>
            </a:extLst>
          </p:cNvPr>
          <p:cNvSpPr>
            <a:spLocks noGrp="1"/>
          </p:cNvSpPr>
          <p:nvPr>
            <p:ph idx="1"/>
          </p:nvPr>
        </p:nvSpPr>
        <p:spPr>
          <a:xfrm>
            <a:off x="325821" y="2390775"/>
            <a:ext cx="11550869" cy="4102100"/>
          </a:xfrm>
        </p:spPr>
        <p:txBody>
          <a:bodyPr>
            <a:normAutofit/>
          </a:bodyPr>
          <a:lstStyle/>
          <a:p>
            <a:r>
              <a:rPr lang="en-GB" sz="3200" dirty="0">
                <a:latin typeface="Arial" panose="020B0604020202020204" pitchFamily="34" charset="0"/>
                <a:cs typeface="Arial" panose="020B0604020202020204" pitchFamily="34" charset="0"/>
              </a:rPr>
              <a:t>REACH and the ETS impose significant compliance costs on European chemicals producers. </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High energy prices have led firms such as BASF and Ineos to close or mothball production capacity.</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The EU is a leader in green technologies, CCS and circular chemistry, but these remain expensive.</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Sustainability leadership does not automatically translate into competitiveness, given costs and import dependence.</a:t>
            </a:r>
          </a:p>
        </p:txBody>
      </p:sp>
    </p:spTree>
    <p:extLst>
      <p:ext uri="{BB962C8B-B14F-4D97-AF65-F5344CB8AC3E}">
        <p14:creationId xmlns:p14="http://schemas.microsoft.com/office/powerpoint/2010/main" val="1457117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A6263-A992-39D9-F94F-7F1210C1713D}"/>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1FFBC939-D519-B609-5242-E1A5B9FA7F60}"/>
              </a:ext>
            </a:extLst>
          </p:cNvPr>
          <p:cNvSpPr>
            <a:spLocks noGrp="1"/>
          </p:cNvSpPr>
          <p:nvPr>
            <p:ph type="title"/>
          </p:nvPr>
        </p:nvSpPr>
        <p:spPr>
          <a:xfrm>
            <a:off x="3853180" y="339725"/>
            <a:ext cx="7614920" cy="1606550"/>
          </a:xfrm>
        </p:spPr>
        <p:txBody>
          <a:bodyPr>
            <a:normAutofit/>
          </a:bodyPr>
          <a:lstStyle/>
          <a:p>
            <a:r>
              <a:rPr lang="hu-HU" sz="4800" dirty="0" err="1">
                <a:latin typeface="Arial" panose="020B0604020202020204" pitchFamily="34" charset="0"/>
                <a:cs typeface="Arial" panose="020B0604020202020204" pitchFamily="34" charset="0"/>
              </a:rPr>
              <a:t>Semiconductor</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industry</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strategic</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vulnerability</a:t>
            </a:r>
            <a:endParaRPr lang="hu-HU" sz="48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01139AF6-1BA0-8960-C6AA-9B87E5B91BF5}"/>
              </a:ext>
            </a:extLst>
          </p:cNvPr>
          <p:cNvSpPr>
            <a:spLocks noGrp="1"/>
          </p:cNvSpPr>
          <p:nvPr>
            <p:ph idx="1"/>
          </p:nvPr>
        </p:nvSpPr>
        <p:spPr>
          <a:xfrm>
            <a:off x="325821" y="1971675"/>
            <a:ext cx="11550869" cy="4521200"/>
          </a:xfrm>
        </p:spPr>
        <p:txBody>
          <a:bodyPr>
            <a:normAutofit/>
          </a:bodyPr>
          <a:lstStyle/>
          <a:p>
            <a:r>
              <a:rPr lang="en-GB" sz="3200" dirty="0">
                <a:latin typeface="Arial" panose="020B0604020202020204" pitchFamily="34" charset="0"/>
                <a:cs typeface="Arial" panose="020B0604020202020204" pitchFamily="34" charset="0"/>
              </a:rPr>
              <a:t>Europe’s share of global semiconductor manufacturing has fallen below 10%, from 24% in 2000.</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High capital intensity and strict regulation deter private investment in new fabs.</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The EU Chips Act allocates €43 billion to raise Europe’s share to 20% by 2030.</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Flagship projects include Intel’s planned investment in Germany and STMicroelectronics’ expansion in France and Italy.</a:t>
            </a:r>
          </a:p>
        </p:txBody>
      </p:sp>
    </p:spTree>
    <p:extLst>
      <p:ext uri="{BB962C8B-B14F-4D97-AF65-F5344CB8AC3E}">
        <p14:creationId xmlns:p14="http://schemas.microsoft.com/office/powerpoint/2010/main" val="1819806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5822F-D9C7-1729-DFCC-E9734BA70967}"/>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2BDD3C65-27C4-8C5C-6BFB-1D2A614B9AE1}"/>
              </a:ext>
            </a:extLst>
          </p:cNvPr>
          <p:cNvSpPr>
            <a:spLocks noGrp="1"/>
          </p:cNvSpPr>
          <p:nvPr>
            <p:ph type="title"/>
          </p:nvPr>
        </p:nvSpPr>
        <p:spPr>
          <a:xfrm>
            <a:off x="3796030" y="298450"/>
            <a:ext cx="7614920" cy="1711325"/>
          </a:xfrm>
        </p:spPr>
        <p:txBody>
          <a:bodyPr>
            <a:normAutofit/>
          </a:bodyPr>
          <a:lstStyle/>
          <a:p>
            <a:r>
              <a:rPr lang="hu-HU" sz="4800" dirty="0" err="1">
                <a:latin typeface="Arial" panose="020B0604020202020204" pitchFamily="34" charset="0"/>
                <a:cs typeface="Arial" panose="020B0604020202020204" pitchFamily="34" charset="0"/>
              </a:rPr>
              <a:t>Industrial</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robotics</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strengths</a:t>
            </a:r>
            <a:r>
              <a:rPr lang="hu-HU" sz="4800" dirty="0">
                <a:latin typeface="Arial" panose="020B0604020202020204" pitchFamily="34" charset="0"/>
                <a:cs typeface="Arial" panose="020B0604020202020204" pitchFamily="34" charset="0"/>
              </a:rPr>
              <a:t> and </a:t>
            </a:r>
            <a:r>
              <a:rPr lang="hu-HU" sz="4800" dirty="0" err="1">
                <a:latin typeface="Arial" panose="020B0604020202020204" pitchFamily="34" charset="0"/>
                <a:cs typeface="Arial" panose="020B0604020202020204" pitchFamily="34" charset="0"/>
              </a:rPr>
              <a:t>weaknesses</a:t>
            </a:r>
            <a:endParaRPr lang="hu-HU" sz="48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03D6F4EB-A3D4-A3DF-90BE-072621E9CE87}"/>
              </a:ext>
            </a:extLst>
          </p:cNvPr>
          <p:cNvSpPr>
            <a:spLocks noGrp="1"/>
          </p:cNvSpPr>
          <p:nvPr>
            <p:ph idx="1"/>
          </p:nvPr>
        </p:nvSpPr>
        <p:spPr>
          <a:xfrm>
            <a:off x="325821" y="2190750"/>
            <a:ext cx="11550869" cy="4302125"/>
          </a:xfrm>
        </p:spPr>
        <p:txBody>
          <a:bodyPr>
            <a:normAutofit/>
          </a:bodyPr>
          <a:lstStyle/>
          <a:p>
            <a:r>
              <a:rPr lang="en-GB" sz="3200" dirty="0">
                <a:latin typeface="Arial" panose="020B0604020202020204" pitchFamily="34" charset="0"/>
                <a:cs typeface="Arial" panose="020B0604020202020204" pitchFamily="34" charset="0"/>
              </a:rPr>
              <a:t>Europe hosts leading robotics firms (ABB, Siemens, KUKA, FANUC Europe), though some are foreign‑owned.</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In 2023 China accounted for over half of global robot installations, far exceeding the EU’s share.</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Germany has one of the world’s highest robot densities, while many other EU states lag behind.</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Horizon Europe and Digital Europe support R&amp;D and help SMEs adopt robotics and digital technologies.</a:t>
            </a:r>
          </a:p>
        </p:txBody>
      </p:sp>
    </p:spTree>
    <p:extLst>
      <p:ext uri="{BB962C8B-B14F-4D97-AF65-F5344CB8AC3E}">
        <p14:creationId xmlns:p14="http://schemas.microsoft.com/office/powerpoint/2010/main" val="4283217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2F66F-4D03-D2BD-B81E-7948B8564595}"/>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6EAA10EB-893D-4CE0-ACA6-A389E80EF07B}"/>
              </a:ext>
            </a:extLst>
          </p:cNvPr>
          <p:cNvSpPr>
            <a:spLocks noGrp="1"/>
          </p:cNvSpPr>
          <p:nvPr>
            <p:ph type="title"/>
          </p:nvPr>
        </p:nvSpPr>
        <p:spPr>
          <a:xfrm>
            <a:off x="3862705" y="365125"/>
            <a:ext cx="7614920" cy="1463675"/>
          </a:xfrm>
        </p:spPr>
        <p:txBody>
          <a:bodyPr>
            <a:normAutofit/>
          </a:bodyPr>
          <a:lstStyle/>
          <a:p>
            <a:r>
              <a:rPr lang="hu-HU" sz="4800" dirty="0" err="1">
                <a:latin typeface="Arial" panose="020B0604020202020204" pitchFamily="34" charset="0"/>
                <a:cs typeface="Arial" panose="020B0604020202020204" pitchFamily="34" charset="0"/>
              </a:rPr>
              <a:t>Structural</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dependencies</a:t>
            </a:r>
            <a:r>
              <a:rPr lang="hu-HU" sz="4800" dirty="0">
                <a:latin typeface="Arial" panose="020B0604020202020204" pitchFamily="34" charset="0"/>
                <a:cs typeface="Arial" panose="020B0604020202020204" pitchFamily="34" charset="0"/>
              </a:rPr>
              <a:t> and </a:t>
            </a:r>
            <a:r>
              <a:rPr lang="hu-HU" sz="4800" dirty="0" err="1">
                <a:latin typeface="Arial" panose="020B0604020202020204" pitchFamily="34" charset="0"/>
                <a:cs typeface="Arial" panose="020B0604020202020204" pitchFamily="34" charset="0"/>
              </a:rPr>
              <a:t>ownership</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issues</a:t>
            </a:r>
            <a:endParaRPr lang="hu-HU" sz="48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D89E2587-38E3-C609-7C8D-8A7C83C0F216}"/>
              </a:ext>
            </a:extLst>
          </p:cNvPr>
          <p:cNvSpPr>
            <a:spLocks noGrp="1"/>
          </p:cNvSpPr>
          <p:nvPr>
            <p:ph idx="1"/>
          </p:nvPr>
        </p:nvSpPr>
        <p:spPr>
          <a:xfrm>
            <a:off x="325821" y="2114550"/>
            <a:ext cx="11550869" cy="4378325"/>
          </a:xfrm>
        </p:spPr>
        <p:txBody>
          <a:bodyPr>
            <a:normAutofit/>
          </a:bodyPr>
          <a:lstStyle/>
          <a:p>
            <a:r>
              <a:rPr lang="en-GB" sz="3200" dirty="0">
                <a:latin typeface="Arial" panose="020B0604020202020204" pitchFamily="34" charset="0"/>
                <a:cs typeface="Arial" panose="020B0604020202020204" pitchFamily="34" charset="0"/>
              </a:rPr>
              <a:t>Publicly listed firms and complex global ownership structures hinder national industrial policy control.</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KUKA’s acquisition by China’s Midea and political debates around MOL’s Polish deals raise sovereignty concerns.</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Major European corporations increasingly locate new investments in lower‑cost, less regulated regions.</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These trends weaken European production capacity and, indirectly, defence security of supply.</a:t>
            </a:r>
          </a:p>
        </p:txBody>
      </p:sp>
    </p:spTree>
    <p:extLst>
      <p:ext uri="{BB962C8B-B14F-4D97-AF65-F5344CB8AC3E}">
        <p14:creationId xmlns:p14="http://schemas.microsoft.com/office/powerpoint/2010/main" val="3425633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DA3AF-5637-4BE7-DA32-38BC3B40A414}"/>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91658E0D-CE16-E2BB-14DF-D373E5B43ABB}"/>
              </a:ext>
            </a:extLst>
          </p:cNvPr>
          <p:cNvSpPr>
            <a:spLocks noGrp="1"/>
          </p:cNvSpPr>
          <p:nvPr>
            <p:ph type="title"/>
          </p:nvPr>
        </p:nvSpPr>
        <p:spPr>
          <a:xfrm>
            <a:off x="3919855" y="365125"/>
            <a:ext cx="7614920" cy="1520825"/>
          </a:xfrm>
        </p:spPr>
        <p:txBody>
          <a:bodyPr>
            <a:normAutofit/>
          </a:bodyPr>
          <a:lstStyle/>
          <a:p>
            <a:r>
              <a:rPr lang="hu-HU" sz="4800" dirty="0">
                <a:latin typeface="Arial" panose="020B0604020202020204" pitchFamily="34" charset="0"/>
                <a:cs typeface="Arial" panose="020B0604020202020204" pitchFamily="34" charset="0"/>
              </a:rPr>
              <a:t>Policy </a:t>
            </a:r>
            <a:r>
              <a:rPr lang="hu-HU" sz="4800" dirty="0" err="1">
                <a:latin typeface="Arial" panose="020B0604020202020204" pitchFamily="34" charset="0"/>
                <a:cs typeface="Arial" panose="020B0604020202020204" pitchFamily="34" charset="0"/>
              </a:rPr>
              <a:t>implications</a:t>
            </a:r>
            <a:r>
              <a:rPr lang="hu-HU" sz="4800" dirty="0">
                <a:latin typeface="Arial" panose="020B0604020202020204" pitchFamily="34" charset="0"/>
                <a:cs typeface="Arial" panose="020B0604020202020204" pitchFamily="34" charset="0"/>
              </a:rPr>
              <a:t> and </a:t>
            </a:r>
            <a:r>
              <a:rPr lang="hu-HU" sz="4800" dirty="0" err="1">
                <a:latin typeface="Arial" panose="020B0604020202020204" pitchFamily="34" charset="0"/>
                <a:cs typeface="Arial" panose="020B0604020202020204" pitchFamily="34" charset="0"/>
              </a:rPr>
              <a:t>possible</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directions</a:t>
            </a:r>
            <a:endParaRPr lang="hu-HU" sz="48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BC66FBCB-79C3-199C-3F3C-AE97504A3E75}"/>
              </a:ext>
            </a:extLst>
          </p:cNvPr>
          <p:cNvSpPr>
            <a:spLocks noGrp="1"/>
          </p:cNvSpPr>
          <p:nvPr>
            <p:ph idx="1"/>
          </p:nvPr>
        </p:nvSpPr>
        <p:spPr>
          <a:xfrm>
            <a:off x="325821" y="1990725"/>
            <a:ext cx="11550869" cy="4502150"/>
          </a:xfrm>
        </p:spPr>
        <p:txBody>
          <a:bodyPr>
            <a:normAutofit/>
          </a:bodyPr>
          <a:lstStyle/>
          <a:p>
            <a:r>
              <a:rPr lang="en-GB" sz="3200" dirty="0">
                <a:latin typeface="Arial" panose="020B0604020202020204" pitchFamily="34" charset="0"/>
                <a:cs typeface="Arial" panose="020B0604020202020204" pitchFamily="34" charset="0"/>
              </a:rPr>
              <a:t>EU‑level policies can simultaneously strengthen and weaken the competitiveness of key sectors.</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Tensions between sustainability objectives and security of supply must be explicitly managed.</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US and Chinese experience with military‑civil fusion offers lessons for European integration efforts.</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A renewed European strategic consensus, targeted support and regulatory adjustment are needed to rebalance the trilemma.</a:t>
            </a:r>
          </a:p>
        </p:txBody>
      </p:sp>
    </p:spTree>
    <p:extLst>
      <p:ext uri="{BB962C8B-B14F-4D97-AF65-F5344CB8AC3E}">
        <p14:creationId xmlns:p14="http://schemas.microsoft.com/office/powerpoint/2010/main" val="4293837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CEA84-6466-7392-ACDB-5927CDF92672}"/>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34637F6F-EB5C-89AF-4DB5-6ADDD274FF07}"/>
              </a:ext>
            </a:extLst>
          </p:cNvPr>
          <p:cNvSpPr>
            <a:spLocks noGrp="1"/>
          </p:cNvSpPr>
          <p:nvPr>
            <p:ph type="title"/>
          </p:nvPr>
        </p:nvSpPr>
        <p:spPr>
          <a:xfrm>
            <a:off x="3872230" y="260350"/>
            <a:ext cx="7614920" cy="1654175"/>
          </a:xfrm>
        </p:spPr>
        <p:txBody>
          <a:bodyPr>
            <a:normAutofit/>
          </a:bodyPr>
          <a:lstStyle/>
          <a:p>
            <a:r>
              <a:rPr lang="hu-HU" sz="4800" dirty="0" err="1">
                <a:latin typeface="Arial" panose="020B0604020202020204" pitchFamily="34" charset="0"/>
                <a:cs typeface="Arial" panose="020B0604020202020204" pitchFamily="34" charset="0"/>
              </a:rPr>
              <a:t>Closing</a:t>
            </a:r>
            <a:r>
              <a:rPr lang="hu-HU" sz="4800" dirty="0">
                <a:latin typeface="Arial" panose="020B0604020202020204" pitchFamily="34" charset="0"/>
                <a:cs typeface="Arial" panose="020B0604020202020204" pitchFamily="34" charset="0"/>
              </a:rPr>
              <a:t> </a:t>
            </a:r>
            <a:r>
              <a:rPr lang="hu-HU" sz="4800" dirty="0" err="1">
                <a:latin typeface="Arial" panose="020B0604020202020204" pitchFamily="34" charset="0"/>
                <a:cs typeface="Arial" panose="020B0604020202020204" pitchFamily="34" charset="0"/>
              </a:rPr>
              <a:t>reflections</a:t>
            </a:r>
            <a:endParaRPr lang="hu-HU" sz="48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E536D2C4-3AB4-26DF-C6E7-A1E3B2AD0127}"/>
              </a:ext>
            </a:extLst>
          </p:cNvPr>
          <p:cNvSpPr>
            <a:spLocks noGrp="1"/>
          </p:cNvSpPr>
          <p:nvPr>
            <p:ph idx="1"/>
          </p:nvPr>
        </p:nvSpPr>
        <p:spPr>
          <a:xfrm>
            <a:off x="320565" y="2124075"/>
            <a:ext cx="11550869" cy="4187825"/>
          </a:xfrm>
        </p:spPr>
        <p:txBody>
          <a:bodyPr>
            <a:normAutofit/>
          </a:bodyPr>
          <a:lstStyle/>
          <a:p>
            <a:r>
              <a:rPr lang="en-GB" sz="3200" dirty="0">
                <a:latin typeface="Arial" panose="020B0604020202020204" pitchFamily="34" charset="0"/>
                <a:cs typeface="Arial" panose="020B0604020202020204" pitchFamily="34" charset="0"/>
              </a:rPr>
              <a:t>In its current form, the EDTIB struggles to improve all three pillars of the trilemma simultaneously.</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Without stronger supporting industries, the defence sector cannot sustainably expand capacity.</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The article’s main contribution is to connect defence economics with sectoral statistics in an integrated framework.</a:t>
            </a:r>
            <a:endParaRPr lang="hu-HU"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Further research is required on specific bottlenecks and on modelling feasible policy interventions.</a:t>
            </a:r>
          </a:p>
        </p:txBody>
      </p:sp>
    </p:spTree>
    <p:extLst>
      <p:ext uri="{BB962C8B-B14F-4D97-AF65-F5344CB8AC3E}">
        <p14:creationId xmlns:p14="http://schemas.microsoft.com/office/powerpoint/2010/main" val="1588368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720E5E0-159B-B0F3-1B59-35101AF60341}"/>
              </a:ext>
            </a:extLst>
          </p:cNvPr>
          <p:cNvSpPr>
            <a:spLocks noGrp="1"/>
          </p:cNvSpPr>
          <p:nvPr>
            <p:ph type="title"/>
          </p:nvPr>
        </p:nvSpPr>
        <p:spPr/>
        <p:txBody>
          <a:bodyPr>
            <a:normAutofit/>
          </a:bodyPr>
          <a:lstStyle/>
          <a:p>
            <a:r>
              <a:rPr lang="hu-HU" sz="4800" dirty="0" err="1">
                <a:latin typeface="Arial" panose="020B0604020202020204" pitchFamily="34" charset="0"/>
                <a:cs typeface="Arial" panose="020B0604020202020204" pitchFamily="34" charset="0"/>
              </a:rPr>
              <a:t>Sources</a:t>
            </a:r>
            <a:endParaRPr lang="hu-HU" sz="4800" dirty="0">
              <a:latin typeface="Arial" panose="020B0604020202020204" pitchFamily="34" charset="0"/>
              <a:cs typeface="Arial" panose="020B0604020202020204" pitchFamily="34" charset="0"/>
            </a:endParaRPr>
          </a:p>
        </p:txBody>
      </p:sp>
      <p:sp>
        <p:nvSpPr>
          <p:cNvPr id="3" name="Tartalom helye 2">
            <a:extLst>
              <a:ext uri="{FF2B5EF4-FFF2-40B4-BE49-F238E27FC236}">
                <a16:creationId xmlns:a16="http://schemas.microsoft.com/office/drawing/2014/main" id="{2D6910F3-0C43-E3E6-F131-7346711F7A47}"/>
              </a:ext>
            </a:extLst>
          </p:cNvPr>
          <p:cNvSpPr>
            <a:spLocks noGrp="1"/>
          </p:cNvSpPr>
          <p:nvPr>
            <p:ph idx="1"/>
          </p:nvPr>
        </p:nvSpPr>
        <p:spPr>
          <a:xfrm>
            <a:off x="264160" y="1690688"/>
            <a:ext cx="11663680" cy="4892992"/>
          </a:xfrm>
        </p:spPr>
        <p:txBody>
          <a:bodyPr>
            <a:noAutofit/>
          </a:bodyPr>
          <a:lstStyle/>
          <a:p>
            <a:pPr lvl="0">
              <a:lnSpc>
                <a:spcPct val="120000"/>
              </a:lnSpc>
              <a:spcBef>
                <a:spcPts val="0"/>
              </a:spcBef>
            </a:pPr>
            <a:r>
              <a:rPr lang="en-US" sz="600" dirty="0">
                <a:latin typeface="Arial" panose="020B0604020202020204" pitchFamily="34" charset="0"/>
                <a:cs typeface="Arial" panose="020B0604020202020204" pitchFamily="34" charset="0"/>
              </a:rPr>
              <a:t>Addington, L. H. (1994). The Patterns of War Since the Eighteenth Century (Second edition). Indiana University Press.</a:t>
            </a:r>
          </a:p>
          <a:p>
            <a:pPr lvl="0">
              <a:lnSpc>
                <a:spcPct val="120000"/>
              </a:lnSpc>
              <a:spcBef>
                <a:spcPts val="0"/>
              </a:spcBef>
            </a:pPr>
            <a:r>
              <a:rPr lang="en-US" sz="600" dirty="0">
                <a:latin typeface="Arial" panose="020B0604020202020204" pitchFamily="34" charset="0"/>
                <a:cs typeface="Arial" panose="020B0604020202020204" pitchFamily="34" charset="0"/>
              </a:rPr>
              <a:t>Alvarez-Couceiro Fernandez, P. (2023, April 18). Europe at a Strategic Disadvantage: A Fragmented Defense Industry. War on the Rocks. https://warontherocks.com/2023/04/europe-at-a-strategic-disadvantage-a-fragmented-defense-industry/</a:t>
            </a:r>
          </a:p>
          <a:p>
            <a:pPr lvl="0">
              <a:lnSpc>
                <a:spcPct val="120000"/>
              </a:lnSpc>
              <a:spcBef>
                <a:spcPts val="0"/>
              </a:spcBef>
            </a:pPr>
            <a:r>
              <a:rPr lang="en-US" sz="600" dirty="0">
                <a:latin typeface="Arial" panose="020B0604020202020204" pitchFamily="34" charset="0"/>
                <a:cs typeface="Arial" panose="020B0604020202020204" pitchFamily="34" charset="0"/>
              </a:rPr>
              <a:t>Aries, H., </a:t>
            </a:r>
            <a:r>
              <a:rPr lang="en-US" sz="600" dirty="0" err="1">
                <a:latin typeface="Arial" panose="020B0604020202020204" pitchFamily="34" charset="0"/>
                <a:cs typeface="Arial" panose="020B0604020202020204" pitchFamily="34" charset="0"/>
              </a:rPr>
              <a:t>Giegerich</a:t>
            </a:r>
            <a:r>
              <a:rPr lang="en-US" sz="600" dirty="0">
                <a:latin typeface="Arial" panose="020B0604020202020204" pitchFamily="34" charset="0"/>
                <a:cs typeface="Arial" panose="020B0604020202020204" pitchFamily="34" charset="0"/>
              </a:rPr>
              <a:t>, B., &amp; Lawrenson, T. (2023). The Guns of Europe: </a:t>
            </a:r>
            <a:r>
              <a:rPr lang="en-US" sz="600" dirty="0" err="1">
                <a:latin typeface="Arial" panose="020B0604020202020204" pitchFamily="34" charset="0"/>
                <a:cs typeface="Arial" panose="020B0604020202020204" pitchFamily="34" charset="0"/>
              </a:rPr>
              <a:t>Defence</a:t>
            </a:r>
            <a:r>
              <a:rPr lang="en-US" sz="600" dirty="0">
                <a:latin typeface="Arial" panose="020B0604020202020204" pitchFamily="34" charset="0"/>
                <a:cs typeface="Arial" panose="020B0604020202020204" pitchFamily="34" charset="0"/>
              </a:rPr>
              <a:t>-industrial Challenges in a Time of War. In Survival: June—July 2023. Routledge. https://www.taylorfrancis.com/chapters/edit/10.4324/9781003429364-1/guns-europe-defence-industrial-challenges-time-war-hannah-aries-bastian-giegerich-tim-lawrenson</a:t>
            </a:r>
          </a:p>
          <a:p>
            <a:pPr lvl="0">
              <a:lnSpc>
                <a:spcPct val="120000"/>
              </a:lnSpc>
              <a:spcBef>
                <a:spcPts val="0"/>
              </a:spcBef>
            </a:pPr>
            <a:r>
              <a:rPr lang="en-US" sz="600" dirty="0">
                <a:latin typeface="Arial" panose="020B0604020202020204" pitchFamily="34" charset="0"/>
                <a:cs typeface="Arial" panose="020B0604020202020204" pitchFamily="34" charset="0"/>
              </a:rPr>
              <a:t>Baldwin, C. Y., &amp; Clark, K. B. (2000). Design rules (4th ed.). MIT Press.</a:t>
            </a:r>
          </a:p>
          <a:p>
            <a:pPr lvl="0">
              <a:lnSpc>
                <a:spcPct val="120000"/>
              </a:lnSpc>
              <a:spcBef>
                <a:spcPts val="0"/>
              </a:spcBef>
            </a:pPr>
            <a:r>
              <a:rPr lang="en-US" sz="600" dirty="0">
                <a:latin typeface="Arial" panose="020B0604020202020204" pitchFamily="34" charset="0"/>
                <a:cs typeface="Arial" panose="020B0604020202020204" pitchFamily="34" charset="0"/>
              </a:rPr>
              <a:t>BASF. (2024). Zhanjiang. BASF. https://www.basf.com/basf/www/cn/en/who-we-are/organization/key-production-sites/guangdong</a:t>
            </a:r>
          </a:p>
          <a:p>
            <a:pPr lvl="0">
              <a:lnSpc>
                <a:spcPct val="120000"/>
              </a:lnSpc>
              <a:spcBef>
                <a:spcPts val="0"/>
              </a:spcBef>
            </a:pPr>
            <a:r>
              <a:rPr lang="en-US" sz="600" dirty="0" err="1">
                <a:latin typeface="Arial" panose="020B0604020202020204" pitchFamily="34" charset="0"/>
                <a:cs typeface="Arial" panose="020B0604020202020204" pitchFamily="34" charset="0"/>
              </a:rPr>
              <a:t>Bellais</a:t>
            </a:r>
            <a:r>
              <a:rPr lang="en-US" sz="600" dirty="0">
                <a:latin typeface="Arial" panose="020B0604020202020204" pitchFamily="34" charset="0"/>
                <a:cs typeface="Arial" panose="020B0604020202020204" pitchFamily="34" charset="0"/>
              </a:rPr>
              <a:t>, R. (2023). The future of cooperative programs in Europe, paradox of a hybrid market. The Economics of Peace and Security Journal, 18(1), 76–91. https://doi.org/10.15355/epsj.18.1.76.</a:t>
            </a:r>
          </a:p>
          <a:p>
            <a:pPr lvl="0">
              <a:lnSpc>
                <a:spcPct val="120000"/>
              </a:lnSpc>
              <a:spcBef>
                <a:spcPts val="0"/>
              </a:spcBef>
            </a:pPr>
            <a:r>
              <a:rPr lang="en-US" sz="600" dirty="0" err="1">
                <a:latin typeface="Arial" panose="020B0604020202020204" pitchFamily="34" charset="0"/>
                <a:cs typeface="Arial" panose="020B0604020202020204" pitchFamily="34" charset="0"/>
              </a:rPr>
              <a:t>Bellais</a:t>
            </a:r>
            <a:r>
              <a:rPr lang="en-US" sz="600" dirty="0">
                <a:latin typeface="Arial" panose="020B0604020202020204" pitchFamily="34" charset="0"/>
                <a:cs typeface="Arial" panose="020B0604020202020204" pitchFamily="34" charset="0"/>
              </a:rPr>
              <a:t>, R. (2024). Market Structures, Competition and Innovation: Grounds for an Alternative </a:t>
            </a:r>
            <a:r>
              <a:rPr lang="en-US" sz="600" dirty="0" err="1">
                <a:latin typeface="Arial" panose="020B0604020202020204" pitchFamily="34" charset="0"/>
                <a:cs typeface="Arial" panose="020B0604020202020204" pitchFamily="34" charset="0"/>
              </a:rPr>
              <a:t>Defence</a:t>
            </a:r>
            <a:r>
              <a:rPr lang="en-US" sz="600" dirty="0">
                <a:latin typeface="Arial" panose="020B0604020202020204" pitchFamily="34" charset="0"/>
                <a:cs typeface="Arial" panose="020B0604020202020204" pitchFamily="34" charset="0"/>
              </a:rPr>
              <a:t> Industrial Policy. </a:t>
            </a:r>
            <a:r>
              <a:rPr lang="en-US" sz="600" dirty="0" err="1">
                <a:latin typeface="Arial" panose="020B0604020202020204" pitchFamily="34" charset="0"/>
                <a:cs typeface="Arial" panose="020B0604020202020204" pitchFamily="34" charset="0"/>
              </a:rPr>
              <a:t>Defence</a:t>
            </a:r>
            <a:r>
              <a:rPr lang="en-US" sz="600" dirty="0">
                <a:latin typeface="Arial" panose="020B0604020202020204" pitchFamily="34" charset="0"/>
                <a:cs typeface="Arial" panose="020B0604020202020204" pitchFamily="34" charset="0"/>
              </a:rPr>
              <a:t> and Peace Economics, 35(4), 448–463. https://doi.org/10.1080/10242694.2023.2182869</a:t>
            </a:r>
          </a:p>
          <a:p>
            <a:pPr lvl="0">
              <a:lnSpc>
                <a:spcPct val="120000"/>
              </a:lnSpc>
              <a:spcBef>
                <a:spcPts val="0"/>
              </a:spcBef>
            </a:pPr>
            <a:r>
              <a:rPr lang="en-US" sz="600" dirty="0">
                <a:latin typeface="Arial" panose="020B0604020202020204" pitchFamily="34" charset="0"/>
                <a:cs typeface="Arial" panose="020B0604020202020204" pitchFamily="34" charset="0"/>
              </a:rPr>
              <a:t>Bergmann, M., </a:t>
            </a:r>
            <a:r>
              <a:rPr lang="en-US" sz="600" dirty="0" err="1">
                <a:latin typeface="Arial" panose="020B0604020202020204" pitchFamily="34" charset="0"/>
                <a:cs typeface="Arial" panose="020B0604020202020204" pitchFamily="34" charset="0"/>
              </a:rPr>
              <a:t>Snegovaya</a:t>
            </a:r>
            <a:r>
              <a:rPr lang="en-US" sz="600" dirty="0">
                <a:latin typeface="Arial" panose="020B0604020202020204" pitchFamily="34" charset="0"/>
                <a:cs typeface="Arial" panose="020B0604020202020204" pitchFamily="34" charset="0"/>
              </a:rPr>
              <a:t>, M., </a:t>
            </a:r>
            <a:r>
              <a:rPr lang="en-US" sz="600" dirty="0" err="1">
                <a:latin typeface="Arial" panose="020B0604020202020204" pitchFamily="34" charset="0"/>
                <a:cs typeface="Arial" panose="020B0604020202020204" pitchFamily="34" charset="0"/>
              </a:rPr>
              <a:t>Dolbaia</a:t>
            </a:r>
            <a:r>
              <a:rPr lang="en-US" sz="600" dirty="0">
                <a:latin typeface="Arial" panose="020B0604020202020204" pitchFamily="34" charset="0"/>
                <a:cs typeface="Arial" panose="020B0604020202020204" pitchFamily="34" charset="0"/>
              </a:rPr>
              <a:t>, T., Fenton, N., &amp; </a:t>
            </a:r>
            <a:r>
              <a:rPr lang="en-US" sz="600" dirty="0" err="1">
                <a:latin typeface="Arial" panose="020B0604020202020204" pitchFamily="34" charset="0"/>
                <a:cs typeface="Arial" panose="020B0604020202020204" pitchFamily="34" charset="0"/>
              </a:rPr>
              <a:t>Bendett</a:t>
            </a:r>
            <a:r>
              <a:rPr lang="en-US" sz="600" dirty="0">
                <a:latin typeface="Arial" panose="020B0604020202020204" pitchFamily="34" charset="0"/>
                <a:cs typeface="Arial" panose="020B0604020202020204" pitchFamily="34" charset="0"/>
              </a:rPr>
              <a:t>, S. (2023). Out of Stock? Assessing the Impact of Sanctions on Russia’s Defense Industry. Center for Strategic and International Studies. https://www.csis.org/analysis/out-stock-assessing-impact-sanctions-russias-defense-industry</a:t>
            </a:r>
          </a:p>
          <a:p>
            <a:pPr lvl="0">
              <a:lnSpc>
                <a:spcPct val="120000"/>
              </a:lnSpc>
              <a:spcBef>
                <a:spcPts val="0"/>
              </a:spcBef>
            </a:pPr>
            <a:r>
              <a:rPr lang="en-US" sz="600" dirty="0" err="1">
                <a:latin typeface="Arial" panose="020B0604020202020204" pitchFamily="34" charset="0"/>
                <a:cs typeface="Arial" panose="020B0604020202020204" pitchFamily="34" charset="0"/>
              </a:rPr>
              <a:t>Blockmans</a:t>
            </a:r>
            <a:r>
              <a:rPr lang="en-US" sz="600" dirty="0">
                <a:latin typeface="Arial" panose="020B0604020202020204" pitchFamily="34" charset="0"/>
                <a:cs typeface="Arial" panose="020B0604020202020204" pitchFamily="34" charset="0"/>
              </a:rPr>
              <a:t>, S. (2026). Beyond Rupture: Strategic Choices for the EU in an Era of Global Disorder. European Foreign Affairs Review, 31(Issue 2), 171–182. https://doi.org/10.54648/EERR2026018</a:t>
            </a:r>
          </a:p>
          <a:p>
            <a:pPr lvl="0">
              <a:lnSpc>
                <a:spcPct val="120000"/>
              </a:lnSpc>
              <a:spcBef>
                <a:spcPts val="0"/>
              </a:spcBef>
            </a:pPr>
            <a:r>
              <a:rPr lang="en-US" sz="600" dirty="0" err="1">
                <a:latin typeface="Arial" panose="020B0604020202020204" pitchFamily="34" charset="0"/>
                <a:cs typeface="Arial" panose="020B0604020202020204" pitchFamily="34" charset="0"/>
              </a:rPr>
              <a:t>Boulègue</a:t>
            </a:r>
            <a:r>
              <a:rPr lang="en-US" sz="600" dirty="0">
                <a:latin typeface="Arial" panose="020B0604020202020204" pitchFamily="34" charset="0"/>
                <a:cs typeface="Arial" panose="020B0604020202020204" pitchFamily="34" charset="0"/>
              </a:rPr>
              <a:t>, M. (2025). Russia’s struggle to modernize its military industry: How sanctions, war and “innovation stagnation” are weakening Moscow’s capabilities (REP-100). Royal Institute of International Affairs. https://doi.org/10.55317/9781784136468</a:t>
            </a:r>
          </a:p>
          <a:p>
            <a:pPr lvl="0">
              <a:lnSpc>
                <a:spcPct val="120000"/>
              </a:lnSpc>
              <a:spcBef>
                <a:spcPts val="0"/>
              </a:spcBef>
            </a:pPr>
            <a:r>
              <a:rPr lang="en-US" sz="600" dirty="0">
                <a:latin typeface="Arial" panose="020B0604020202020204" pitchFamily="34" charset="0"/>
                <a:cs typeface="Arial" panose="020B0604020202020204" pitchFamily="34" charset="0"/>
              </a:rPr>
              <a:t>Burton, B. (2023, May 18). Europe Should Not Try to Go It Alone on Defense. War on the Rocks. https://warontherocks.com/2023/05/europe-should-not-try-to-go-it-alone-on-defense/</a:t>
            </a:r>
          </a:p>
          <a:p>
            <a:pPr lvl="0">
              <a:lnSpc>
                <a:spcPct val="120000"/>
              </a:lnSpc>
              <a:spcBef>
                <a:spcPts val="0"/>
              </a:spcBef>
            </a:pPr>
            <a:r>
              <a:rPr lang="en-US" sz="600" dirty="0">
                <a:latin typeface="Arial" panose="020B0604020202020204" pitchFamily="34" charset="0"/>
                <a:cs typeface="Arial" panose="020B0604020202020204" pitchFamily="34" charset="0"/>
              </a:rPr>
              <a:t>C. Julie Kelly, Lago, E. D., &amp; Thomason, S. J. (2020, August 11). Strengthening Industrial Base Decision-Making for Precision-Guided Munitions. War on the Rocks. http://warontherocks.com/2020/08/strengthening-industrial-base-decision-making-for-precision-guided-munitions/</a:t>
            </a:r>
          </a:p>
          <a:p>
            <a:pPr lvl="0">
              <a:lnSpc>
                <a:spcPct val="120000"/>
              </a:lnSpc>
              <a:spcBef>
                <a:spcPts val="0"/>
              </a:spcBef>
            </a:pPr>
            <a:r>
              <a:rPr lang="en-US" sz="600" dirty="0" err="1">
                <a:latin typeface="Arial" panose="020B0604020202020204" pitchFamily="34" charset="0"/>
                <a:cs typeface="Arial" panose="020B0604020202020204" pitchFamily="34" charset="0"/>
              </a:rPr>
              <a:t>Cancian</a:t>
            </a:r>
            <a:r>
              <a:rPr lang="en-US" sz="600" dirty="0">
                <a:latin typeface="Arial" panose="020B0604020202020204" pitchFamily="34" charset="0"/>
                <a:cs typeface="Arial" panose="020B0604020202020204" pitchFamily="34" charset="0"/>
              </a:rPr>
              <a:t>, M. (2017, August 8). Long Wars and Industrial Mobilization: It Won’t Be World War II Again. War on the Rocks. https://warontherocks.com/2017/08/long-wars-and-industrial-mobilization-it-wont-be-world-war-ii-again/</a:t>
            </a:r>
          </a:p>
          <a:p>
            <a:pPr lvl="0">
              <a:lnSpc>
                <a:spcPct val="120000"/>
              </a:lnSpc>
              <a:spcBef>
                <a:spcPts val="0"/>
              </a:spcBef>
            </a:pPr>
            <a:r>
              <a:rPr lang="en-US" sz="600" dirty="0" err="1">
                <a:latin typeface="Arial" panose="020B0604020202020204" pitchFamily="34" charset="0"/>
                <a:cs typeface="Arial" panose="020B0604020202020204" pitchFamily="34" charset="0"/>
              </a:rPr>
              <a:t>Chamier-Gliszczyński</a:t>
            </a:r>
            <a:r>
              <a:rPr lang="en-US" sz="600" dirty="0">
                <a:latin typeface="Arial" panose="020B0604020202020204" pitchFamily="34" charset="0"/>
                <a:cs typeface="Arial" panose="020B0604020202020204" pitchFamily="34" charset="0"/>
              </a:rPr>
              <a:t>, N., </a:t>
            </a:r>
            <a:r>
              <a:rPr lang="en-US" sz="600" dirty="0" err="1">
                <a:latin typeface="Arial" panose="020B0604020202020204" pitchFamily="34" charset="0"/>
                <a:cs typeface="Arial" panose="020B0604020202020204" pitchFamily="34" charset="0"/>
              </a:rPr>
              <a:t>Dyczkowska</a:t>
            </a:r>
            <a:r>
              <a:rPr lang="en-US" sz="600" dirty="0">
                <a:latin typeface="Arial" panose="020B0604020202020204" pitchFamily="34" charset="0"/>
                <a:cs typeface="Arial" panose="020B0604020202020204" pitchFamily="34" charset="0"/>
              </a:rPr>
              <a:t>, J., &amp; </a:t>
            </a:r>
            <a:r>
              <a:rPr lang="en-US" sz="600" dirty="0" err="1">
                <a:latin typeface="Arial" panose="020B0604020202020204" pitchFamily="34" charset="0"/>
                <a:cs typeface="Arial" panose="020B0604020202020204" pitchFamily="34" charset="0"/>
              </a:rPr>
              <a:t>Wyszomirski</a:t>
            </a:r>
            <a:r>
              <a:rPr lang="en-US" sz="600" dirty="0">
                <a:latin typeface="Arial" panose="020B0604020202020204" pitchFamily="34" charset="0"/>
                <a:cs typeface="Arial" panose="020B0604020202020204" pitchFamily="34" charset="0"/>
              </a:rPr>
              <a:t>, A. (2023). Disruption of chemical industry supply chains and their resilience: Data analysis. 210–215. https://doi.org/10.37904/clc.2023.4838</a:t>
            </a:r>
          </a:p>
          <a:p>
            <a:pPr lvl="0">
              <a:lnSpc>
                <a:spcPct val="120000"/>
              </a:lnSpc>
              <a:spcBef>
                <a:spcPts val="0"/>
              </a:spcBef>
            </a:pPr>
            <a:r>
              <a:rPr lang="en-US" sz="600" dirty="0">
                <a:latin typeface="Arial" panose="020B0604020202020204" pitchFamily="34" charset="0"/>
                <a:cs typeface="Arial" panose="020B0604020202020204" pitchFamily="34" charset="0"/>
              </a:rPr>
              <a:t>Chinn, D., </a:t>
            </a:r>
            <a:r>
              <a:rPr lang="en-US" sz="600" dirty="0" err="1">
                <a:latin typeface="Arial" panose="020B0604020202020204" pitchFamily="34" charset="0"/>
                <a:cs typeface="Arial" panose="020B0604020202020204" pitchFamily="34" charset="0"/>
              </a:rPr>
              <a:t>Grießmann</a:t>
            </a:r>
            <a:r>
              <a:rPr lang="en-US" sz="600" dirty="0">
                <a:latin typeface="Arial" panose="020B0604020202020204" pitchFamily="34" charset="0"/>
                <a:cs typeface="Arial" panose="020B0604020202020204" pitchFamily="34" charset="0"/>
              </a:rPr>
              <a:t>, N., Wagner, K., </a:t>
            </a:r>
            <a:r>
              <a:rPr lang="en-US" sz="600" dirty="0" err="1">
                <a:latin typeface="Arial" panose="020B0604020202020204" pitchFamily="34" charset="0"/>
                <a:cs typeface="Arial" panose="020B0604020202020204" pitchFamily="34" charset="0"/>
              </a:rPr>
              <a:t>Lavandier</a:t>
            </a:r>
            <a:r>
              <a:rPr lang="en-US" sz="600" dirty="0">
                <a:latin typeface="Arial" panose="020B0604020202020204" pitchFamily="34" charset="0"/>
                <a:cs typeface="Arial" panose="020B0604020202020204" pitchFamily="34" charset="0"/>
              </a:rPr>
              <a:t>, H., </a:t>
            </a:r>
            <a:r>
              <a:rPr lang="en-US" sz="600" dirty="0" err="1">
                <a:latin typeface="Arial" panose="020B0604020202020204" pitchFamily="34" charset="0"/>
                <a:cs typeface="Arial" panose="020B0604020202020204" pitchFamily="34" charset="0"/>
              </a:rPr>
              <a:t>Ocejo</a:t>
            </a:r>
            <a:r>
              <a:rPr lang="en-US" sz="600" dirty="0">
                <a:latin typeface="Arial" panose="020B0604020202020204" pitchFamily="34" charset="0"/>
                <a:cs typeface="Arial" panose="020B0604020202020204" pitchFamily="34" charset="0"/>
              </a:rPr>
              <a:t>, R., &amp; Otto, T. (2024, February 28). Innovation and efficiency: Increasing Europe’s defense capabilities. McKinsey. https://www.mckinsey.com/industries/aerospace-and-defense/our-insights/innovation-and-efficiency-increasing-europes-defense-capabilities</a:t>
            </a:r>
          </a:p>
          <a:p>
            <a:pPr lvl="0">
              <a:lnSpc>
                <a:spcPct val="120000"/>
              </a:lnSpc>
              <a:spcBef>
                <a:spcPts val="0"/>
              </a:spcBef>
            </a:pPr>
            <a:r>
              <a:rPr lang="en-US" sz="600" dirty="0">
                <a:latin typeface="Arial" panose="020B0604020202020204" pitchFamily="34" charset="0"/>
                <a:cs typeface="Arial" panose="020B0604020202020204" pitchFamily="34" charset="0"/>
              </a:rPr>
              <a:t>Crofts, P., &amp; Rijswijk, H. van. (2020). Negotiating “evil”: Google, project maven and the corporate form. Law, Technology and Humans, 2 (1), 75–90.</a:t>
            </a:r>
          </a:p>
          <a:p>
            <a:pPr lvl="0">
              <a:lnSpc>
                <a:spcPct val="120000"/>
              </a:lnSpc>
              <a:spcBef>
                <a:spcPts val="0"/>
              </a:spcBef>
            </a:pPr>
            <a:r>
              <a:rPr lang="en-US" sz="600" dirty="0">
                <a:latin typeface="Arial" panose="020B0604020202020204" pitchFamily="34" charset="0"/>
                <a:cs typeface="Arial" panose="020B0604020202020204" pitchFamily="34" charset="0"/>
              </a:rPr>
              <a:t>Dachs, B. (2023). The European Chips Act (Research Report No. 58). FIW - Research Centre International Economics. https://hdl.handle.net/10419/274201</a:t>
            </a:r>
          </a:p>
          <a:p>
            <a:pPr lvl="0">
              <a:lnSpc>
                <a:spcPct val="120000"/>
              </a:lnSpc>
              <a:spcBef>
                <a:spcPts val="0"/>
              </a:spcBef>
            </a:pPr>
            <a:r>
              <a:rPr lang="en-US" sz="600" dirty="0" err="1">
                <a:latin typeface="Arial" panose="020B0604020202020204" pitchFamily="34" charset="0"/>
                <a:cs typeface="Arial" panose="020B0604020202020204" pitchFamily="34" charset="0"/>
              </a:rPr>
              <a:t>Darkow</a:t>
            </a:r>
            <a:r>
              <a:rPr lang="en-US" sz="600" dirty="0">
                <a:latin typeface="Arial" panose="020B0604020202020204" pitchFamily="34" charset="0"/>
                <a:cs typeface="Arial" panose="020B0604020202020204" pitchFamily="34" charset="0"/>
              </a:rPr>
              <a:t>, I.-L., &amp; von der </a:t>
            </a:r>
            <a:r>
              <a:rPr lang="en-US" sz="600" dirty="0" err="1">
                <a:latin typeface="Arial" panose="020B0604020202020204" pitchFamily="34" charset="0"/>
                <a:cs typeface="Arial" panose="020B0604020202020204" pitchFamily="34" charset="0"/>
              </a:rPr>
              <a:t>Gracht</a:t>
            </a:r>
            <a:r>
              <a:rPr lang="en-US" sz="600" dirty="0">
                <a:latin typeface="Arial" panose="020B0604020202020204" pitchFamily="34" charset="0"/>
                <a:cs typeface="Arial" panose="020B0604020202020204" pitchFamily="34" charset="0"/>
              </a:rPr>
              <a:t>, H. A. (2013). Scenarios for the future of the European process industry—The case of the chemical industry. European Journal of Futures Research, 1(1), 10. https://doi.org/10.1007/s40309-013-0010-9</a:t>
            </a:r>
          </a:p>
          <a:p>
            <a:pPr lvl="0">
              <a:lnSpc>
                <a:spcPct val="120000"/>
              </a:lnSpc>
              <a:spcBef>
                <a:spcPts val="0"/>
              </a:spcBef>
            </a:pPr>
            <a:r>
              <a:rPr lang="en-US" sz="600" dirty="0">
                <a:latin typeface="Arial" panose="020B0604020202020204" pitchFamily="34" charset="0"/>
                <a:cs typeface="Arial" panose="020B0604020202020204" pitchFamily="34" charset="0"/>
              </a:rPr>
              <a:t>Di Bella, G., Flanagan, M., </a:t>
            </a:r>
            <a:r>
              <a:rPr lang="en-US" sz="600" dirty="0" err="1">
                <a:latin typeface="Arial" panose="020B0604020202020204" pitchFamily="34" charset="0"/>
                <a:cs typeface="Arial" panose="020B0604020202020204" pitchFamily="34" charset="0"/>
              </a:rPr>
              <a:t>Foda</a:t>
            </a:r>
            <a:r>
              <a:rPr lang="en-US" sz="600" dirty="0">
                <a:latin typeface="Arial" panose="020B0604020202020204" pitchFamily="34" charset="0"/>
                <a:cs typeface="Arial" panose="020B0604020202020204" pitchFamily="34" charset="0"/>
              </a:rPr>
              <a:t>, K., Maslova, S., Pienkowski, A., </a:t>
            </a:r>
            <a:r>
              <a:rPr lang="en-US" sz="600" dirty="0" err="1">
                <a:latin typeface="Arial" panose="020B0604020202020204" pitchFamily="34" charset="0"/>
                <a:cs typeface="Arial" panose="020B0604020202020204" pitchFamily="34" charset="0"/>
              </a:rPr>
              <a:t>Stuermer</a:t>
            </a:r>
            <a:r>
              <a:rPr lang="en-US" sz="600" dirty="0">
                <a:latin typeface="Arial" panose="020B0604020202020204" pitchFamily="34" charset="0"/>
                <a:cs typeface="Arial" panose="020B0604020202020204" pitchFamily="34" charset="0"/>
              </a:rPr>
              <a:t>, M., &amp; </a:t>
            </a:r>
            <a:r>
              <a:rPr lang="en-US" sz="600" dirty="0" err="1">
                <a:latin typeface="Arial" panose="020B0604020202020204" pitchFamily="34" charset="0"/>
                <a:cs typeface="Arial" panose="020B0604020202020204" pitchFamily="34" charset="0"/>
              </a:rPr>
              <a:t>Toscani</a:t>
            </a:r>
            <a:r>
              <a:rPr lang="en-US" sz="600" dirty="0">
                <a:latin typeface="Arial" panose="020B0604020202020204" pitchFamily="34" charset="0"/>
                <a:cs typeface="Arial" panose="020B0604020202020204" pitchFamily="34" charset="0"/>
              </a:rPr>
              <a:t>, F. (2024). Natural gas in Europe: The potential impact of disruptions to supply. Energy Economics, 138, 107777. https://doi.org/10.1016/j.eneco.2024.107777</a:t>
            </a:r>
          </a:p>
          <a:p>
            <a:pPr lvl="0">
              <a:lnSpc>
                <a:spcPct val="120000"/>
              </a:lnSpc>
              <a:spcBef>
                <a:spcPts val="0"/>
              </a:spcBef>
            </a:pPr>
            <a:r>
              <a:rPr lang="en-US" sz="600" dirty="0">
                <a:latin typeface="Arial" panose="020B0604020202020204" pitchFamily="34" charset="0"/>
                <a:cs typeface="Arial" panose="020B0604020202020204" pitchFamily="34" charset="0"/>
              </a:rPr>
              <a:t>Di Paola, G., </a:t>
            </a:r>
            <a:r>
              <a:rPr lang="en-US" sz="600" dirty="0" err="1">
                <a:latin typeface="Arial" panose="020B0604020202020204" pitchFamily="34" charset="0"/>
                <a:cs typeface="Arial" panose="020B0604020202020204" pitchFamily="34" charset="0"/>
              </a:rPr>
              <a:t>Heisbourg</a:t>
            </a:r>
            <a:r>
              <a:rPr lang="en-US" sz="600" dirty="0">
                <a:latin typeface="Arial" panose="020B0604020202020204" pitchFamily="34" charset="0"/>
                <a:cs typeface="Arial" panose="020B0604020202020204" pitchFamily="34" charset="0"/>
              </a:rPr>
              <a:t>, F., Keller, P., Shirreff, R., </a:t>
            </a:r>
            <a:r>
              <a:rPr lang="en-US" sz="600" dirty="0" err="1">
                <a:latin typeface="Arial" panose="020B0604020202020204" pitchFamily="34" charset="0"/>
                <a:cs typeface="Arial" panose="020B0604020202020204" pitchFamily="34" charset="0"/>
              </a:rPr>
              <a:t>Szatkowski</a:t>
            </a:r>
            <a:r>
              <a:rPr lang="en-US" sz="600" dirty="0">
                <a:latin typeface="Arial" panose="020B0604020202020204" pitchFamily="34" charset="0"/>
                <a:cs typeface="Arial" panose="020B0604020202020204" pitchFamily="34" charset="0"/>
              </a:rPr>
              <a:t>, T., </a:t>
            </a:r>
            <a:r>
              <a:rPr lang="en-US" sz="600" dirty="0" err="1">
                <a:latin typeface="Arial" panose="020B0604020202020204" pitchFamily="34" charset="0"/>
                <a:cs typeface="Arial" panose="020B0604020202020204" pitchFamily="34" charset="0"/>
              </a:rPr>
              <a:t>Tamnes</a:t>
            </a:r>
            <a:r>
              <a:rPr lang="en-US" sz="600" dirty="0">
                <a:latin typeface="Arial" panose="020B0604020202020204" pitchFamily="34" charset="0"/>
                <a:cs typeface="Arial" panose="020B0604020202020204" pitchFamily="34" charset="0"/>
              </a:rPr>
              <a:t>, R., &amp; Benitez, J. (2016). Alliance at Risk: Strengthening European Defense in an Age of Turbulence and Competition. Atlantic Council. https://www.jstor.org/stable/resrep03641</a:t>
            </a:r>
          </a:p>
          <a:p>
            <a:pPr lvl="0">
              <a:lnSpc>
                <a:spcPct val="120000"/>
              </a:lnSpc>
              <a:spcBef>
                <a:spcPts val="0"/>
              </a:spcBef>
            </a:pPr>
            <a:r>
              <a:rPr lang="en-US" sz="600" dirty="0" err="1">
                <a:latin typeface="Arial" panose="020B0604020202020204" pitchFamily="34" charset="0"/>
                <a:cs typeface="Arial" panose="020B0604020202020204" pitchFamily="34" charset="0"/>
              </a:rPr>
              <a:t>Dorakh</a:t>
            </a:r>
            <a:r>
              <a:rPr lang="en-US" sz="600" dirty="0">
                <a:latin typeface="Arial" panose="020B0604020202020204" pitchFamily="34" charset="0"/>
                <a:cs typeface="Arial" panose="020B0604020202020204" pitchFamily="34" charset="0"/>
              </a:rPr>
              <a:t>, A. (2024). Interdependence and specialization in the global semiconductor industry. Journal of Infrastructure, Policy and Development, 8(6), 2436. https://doi.org/10.24294/jipd.v8i6.2436</a:t>
            </a:r>
          </a:p>
          <a:p>
            <a:pPr lvl="0">
              <a:lnSpc>
                <a:spcPct val="120000"/>
              </a:lnSpc>
              <a:spcBef>
                <a:spcPts val="0"/>
              </a:spcBef>
            </a:pPr>
            <a:r>
              <a:rPr lang="en-US" sz="600" dirty="0">
                <a:latin typeface="Arial" panose="020B0604020202020204" pitchFamily="34" charset="0"/>
                <a:cs typeface="Arial" panose="020B0604020202020204" pitchFamily="34" charset="0"/>
              </a:rPr>
              <a:t>Dorn, F. (2024). </a:t>
            </a:r>
            <a:r>
              <a:rPr lang="en-US" sz="600" dirty="0" err="1">
                <a:latin typeface="Arial" panose="020B0604020202020204" pitchFamily="34" charset="0"/>
                <a:cs typeface="Arial" panose="020B0604020202020204" pitchFamily="34" charset="0"/>
              </a:rPr>
              <a:t>Defence</a:t>
            </a:r>
            <a:r>
              <a:rPr lang="en-US" sz="600" dirty="0">
                <a:latin typeface="Arial" panose="020B0604020202020204" pitchFamily="34" charset="0"/>
                <a:cs typeface="Arial" panose="020B0604020202020204" pitchFamily="34" charset="0"/>
              </a:rPr>
              <a:t> Spending for Europe’s Security – How Much Is Enough? </a:t>
            </a:r>
            <a:r>
              <a:rPr lang="en-US" sz="600" dirty="0" err="1">
                <a:latin typeface="Arial" panose="020B0604020202020204" pitchFamily="34" charset="0"/>
                <a:cs typeface="Arial" panose="020B0604020202020204" pitchFamily="34" charset="0"/>
              </a:rPr>
              <a:t>Intereconomics</a:t>
            </a:r>
            <a:r>
              <a:rPr lang="en-US" sz="600" dirty="0">
                <a:latin typeface="Arial" panose="020B0604020202020204" pitchFamily="34" charset="0"/>
                <a:cs typeface="Arial" panose="020B0604020202020204" pitchFamily="34" charset="0"/>
              </a:rPr>
              <a:t>, 59(4), 204–209. https://doi.org/10.2478/ie-2024-0042</a:t>
            </a:r>
          </a:p>
          <a:p>
            <a:pPr lvl="0">
              <a:lnSpc>
                <a:spcPct val="120000"/>
              </a:lnSpc>
              <a:spcBef>
                <a:spcPts val="0"/>
              </a:spcBef>
            </a:pPr>
            <a:r>
              <a:rPr lang="en-US" sz="600" dirty="0">
                <a:latin typeface="Arial" panose="020B0604020202020204" pitchFamily="34" charset="0"/>
                <a:cs typeface="Arial" panose="020B0604020202020204" pitchFamily="34" charset="0"/>
              </a:rPr>
              <a:t>EUROFER. (2023). European Steel in Figures 2023. EUROFER. https://www.eurofer.eu/assets/publications/brochures-booklets-and-factsheets/european-steel-in-figures-2023/FINAL_EUROFER_Steel-in-Figures_2023.pdf</a:t>
            </a:r>
          </a:p>
          <a:p>
            <a:pPr lvl="0">
              <a:lnSpc>
                <a:spcPct val="120000"/>
              </a:lnSpc>
              <a:spcBef>
                <a:spcPts val="0"/>
              </a:spcBef>
            </a:pPr>
            <a:r>
              <a:rPr lang="en-US" sz="600" dirty="0">
                <a:latin typeface="Arial" panose="020B0604020202020204" pitchFamily="34" charset="0"/>
                <a:cs typeface="Arial" panose="020B0604020202020204" pitchFamily="34" charset="0"/>
              </a:rPr>
              <a:t>EUROFER. (2024a). EUROFER calls for urgent action to save European steel industry. GMK. https://gmk.center/en/news/eurofer-calls-for-urgent-action-to-save-european-steel-industry/</a:t>
            </a:r>
          </a:p>
          <a:p>
            <a:pPr lvl="0">
              <a:lnSpc>
                <a:spcPct val="120000"/>
              </a:lnSpc>
              <a:spcBef>
                <a:spcPts val="0"/>
              </a:spcBef>
            </a:pPr>
            <a:r>
              <a:rPr lang="en-US" sz="600" dirty="0">
                <a:latin typeface="Arial" panose="020B0604020202020204" pitchFamily="34" charset="0"/>
                <a:cs typeface="Arial" panose="020B0604020202020204" pitchFamily="34" charset="0"/>
              </a:rPr>
              <a:t>EUROFER. (2024b). European Steel in Figures 2024. EUROFER. https://www.eurofer.eu/assets/publications/brochures-booklets-and-factsheets/european-steel-in-figures-2024/EUROFER-2024-Version-June14.pdf</a:t>
            </a:r>
          </a:p>
          <a:p>
            <a:pPr lvl="0">
              <a:lnSpc>
                <a:spcPct val="120000"/>
              </a:lnSpc>
              <a:spcBef>
                <a:spcPts val="0"/>
              </a:spcBef>
            </a:pPr>
            <a:r>
              <a:rPr lang="en-US" sz="600" dirty="0">
                <a:latin typeface="Arial" panose="020B0604020202020204" pitchFamily="34" charset="0"/>
                <a:cs typeface="Arial" panose="020B0604020202020204" pitchFamily="34" charset="0"/>
              </a:rPr>
              <a:t>EUROFER, &amp; </a:t>
            </a:r>
            <a:r>
              <a:rPr lang="en-US" sz="600" dirty="0" err="1">
                <a:latin typeface="Arial" panose="020B0604020202020204" pitchFamily="34" charset="0"/>
                <a:cs typeface="Arial" panose="020B0604020202020204" pitchFamily="34" charset="0"/>
              </a:rPr>
              <a:t>IndustriAll</a:t>
            </a:r>
            <a:r>
              <a:rPr lang="en-US" sz="600" dirty="0">
                <a:latin typeface="Arial" panose="020B0604020202020204" pitchFamily="34" charset="0"/>
                <a:cs typeface="Arial" panose="020B0604020202020204" pitchFamily="34" charset="0"/>
              </a:rPr>
              <a:t>. (2024). A European Steel Action Plan. EUROFER. https://www.steelactionplan.eu/</a:t>
            </a:r>
          </a:p>
          <a:p>
            <a:pPr lvl="0">
              <a:lnSpc>
                <a:spcPct val="120000"/>
              </a:lnSpc>
              <a:spcBef>
                <a:spcPts val="0"/>
              </a:spcBef>
            </a:pPr>
            <a:r>
              <a:rPr lang="en-US" sz="600" dirty="0">
                <a:latin typeface="Arial" panose="020B0604020202020204" pitchFamily="34" charset="0"/>
                <a:cs typeface="Arial" panose="020B0604020202020204" pitchFamily="34" charset="0"/>
              </a:rPr>
              <a:t>European Commission. (2024, October 31). The Digital Europe </a:t>
            </a:r>
            <a:r>
              <a:rPr lang="en-US" sz="600" dirty="0" err="1">
                <a:latin typeface="Arial" panose="020B0604020202020204" pitchFamily="34" charset="0"/>
                <a:cs typeface="Arial" panose="020B0604020202020204" pitchFamily="34" charset="0"/>
              </a:rPr>
              <a:t>Programme</a:t>
            </a:r>
            <a:r>
              <a:rPr lang="en-US" sz="600" dirty="0">
                <a:latin typeface="Arial" panose="020B0604020202020204" pitchFamily="34" charset="0"/>
                <a:cs typeface="Arial" panose="020B0604020202020204" pitchFamily="34" charset="0"/>
              </a:rPr>
              <a:t>. European Commission. https://digital-strategy.ec.europa.eu/en/activities/digital-programme</a:t>
            </a:r>
          </a:p>
          <a:p>
            <a:pPr lvl="0">
              <a:lnSpc>
                <a:spcPct val="120000"/>
              </a:lnSpc>
              <a:spcBef>
                <a:spcPts val="0"/>
              </a:spcBef>
            </a:pPr>
            <a:r>
              <a:rPr lang="en-US" sz="600" dirty="0">
                <a:latin typeface="Arial" panose="020B0604020202020204" pitchFamily="34" charset="0"/>
                <a:cs typeface="Arial" panose="020B0604020202020204" pitchFamily="34" charset="0"/>
              </a:rPr>
              <a:t>European Union. (2006). Regulation (EC) No 1907/2006 of the European Parliament and of the Council of 18 December 2006 concerning the Registration, Evaluation, </a:t>
            </a:r>
            <a:r>
              <a:rPr lang="en-US" sz="600" dirty="0" err="1">
                <a:latin typeface="Arial" panose="020B0604020202020204" pitchFamily="34" charset="0"/>
                <a:cs typeface="Arial" panose="020B0604020202020204" pitchFamily="34" charset="0"/>
              </a:rPr>
              <a:t>Authorisation</a:t>
            </a:r>
            <a:r>
              <a:rPr lang="en-US" sz="600" dirty="0">
                <a:latin typeface="Arial" panose="020B0604020202020204" pitchFamily="34" charset="0"/>
                <a:cs typeface="Arial" panose="020B0604020202020204" pitchFamily="34" charset="0"/>
              </a:rPr>
              <a:t> and Restriction of Chemicals (REACH), establishing a European Chemicals Agency, amending Directive 1999/45/EC and repealing Council Regulation (EEC) No 793/93 and Commission Regulation (EC) No 1488/94 as well as Council Directive 76/769/EEC and Commission Directives 91/155/EEC, 93/67/EEC, 93/105/EC and 2000/21/EC. Official Journal of the European Union. https://eur-lex.europa.eu/eli/reg/2006/1907/oj</a:t>
            </a:r>
          </a:p>
          <a:p>
            <a:pPr lvl="0">
              <a:lnSpc>
                <a:spcPct val="120000"/>
              </a:lnSpc>
              <a:spcBef>
                <a:spcPts val="0"/>
              </a:spcBef>
            </a:pPr>
            <a:r>
              <a:rPr lang="en-US" sz="600" dirty="0">
                <a:latin typeface="Arial" panose="020B0604020202020204" pitchFamily="34" charset="0"/>
                <a:cs typeface="Arial" panose="020B0604020202020204" pitchFamily="34" charset="0"/>
              </a:rPr>
              <a:t>European Union. (2008). Directive 2008/94/EC of the European Parliament and of the Council of 22 October 2008 on the protection of employees in the event of the insolvency of their employer. Official Journal of the European Union. http://data.europa.eu/eli/dir/2008/94/oj</a:t>
            </a:r>
          </a:p>
          <a:p>
            <a:pPr lvl="0">
              <a:lnSpc>
                <a:spcPct val="120000"/>
              </a:lnSpc>
              <a:spcBef>
                <a:spcPts val="0"/>
              </a:spcBef>
            </a:pPr>
            <a:r>
              <a:rPr lang="en-US" sz="600" dirty="0">
                <a:latin typeface="Arial" panose="020B0604020202020204" pitchFamily="34" charset="0"/>
                <a:cs typeface="Arial" panose="020B0604020202020204" pitchFamily="34" charset="0"/>
              </a:rPr>
              <a:t>European Union. (2019). Regulation (EU) 2019/452 of the European Parliament and of the Council of 19 March 2019 establishing a framework for the screening of foreign direct investments into the Union. Official Journal of the European Union. http://data.europa.eu/eli/reg/2019/452/oj</a:t>
            </a:r>
          </a:p>
          <a:p>
            <a:pPr lvl="0">
              <a:lnSpc>
                <a:spcPct val="120000"/>
              </a:lnSpc>
              <a:spcBef>
                <a:spcPts val="0"/>
              </a:spcBef>
            </a:pPr>
            <a:r>
              <a:rPr lang="en-US" sz="600" dirty="0">
                <a:latin typeface="Arial" panose="020B0604020202020204" pitchFamily="34" charset="0"/>
                <a:cs typeface="Arial" panose="020B0604020202020204" pitchFamily="34" charset="0"/>
              </a:rPr>
              <a:t>European Union. (2021). Regulation (EU) 2021/697 of the European Parliament and of the Council of 29 April 2021 establishing the European </a:t>
            </a:r>
            <a:r>
              <a:rPr lang="en-US" sz="600" dirty="0" err="1">
                <a:latin typeface="Arial" panose="020B0604020202020204" pitchFamily="34" charset="0"/>
                <a:cs typeface="Arial" panose="020B0604020202020204" pitchFamily="34" charset="0"/>
              </a:rPr>
              <a:t>Defence</a:t>
            </a:r>
            <a:r>
              <a:rPr lang="en-US" sz="600" dirty="0">
                <a:latin typeface="Arial" panose="020B0604020202020204" pitchFamily="34" charset="0"/>
                <a:cs typeface="Arial" panose="020B0604020202020204" pitchFamily="34" charset="0"/>
              </a:rPr>
              <a:t> Fund and repealing Regulation (EU) 2018/1092. Official Journal of the European Union. http://data.europa.eu/eli/reg/2021/697/oj</a:t>
            </a:r>
          </a:p>
          <a:p>
            <a:pPr lvl="0">
              <a:lnSpc>
                <a:spcPct val="120000"/>
              </a:lnSpc>
              <a:spcBef>
                <a:spcPts val="0"/>
              </a:spcBef>
            </a:pPr>
            <a:r>
              <a:rPr lang="en-US" sz="600" dirty="0">
                <a:latin typeface="Arial" panose="020B0604020202020204" pitchFamily="34" charset="0"/>
                <a:cs typeface="Arial" panose="020B0604020202020204" pitchFamily="34" charset="0"/>
              </a:rPr>
              <a:t>European Union. (2023a). Regulation (EU) 2023/956 of the European Parliament and of the Council of 10 May 2023 establishing a carbon border adjustment mechanism. Official Journal of the European Union. http://data.europa.eu/eli/reg/2023/956/oj</a:t>
            </a:r>
          </a:p>
          <a:p>
            <a:pPr lvl="0">
              <a:lnSpc>
                <a:spcPct val="120000"/>
              </a:lnSpc>
              <a:spcBef>
                <a:spcPts val="0"/>
              </a:spcBef>
            </a:pPr>
            <a:r>
              <a:rPr lang="en-US" sz="600" dirty="0">
                <a:latin typeface="Arial" panose="020B0604020202020204" pitchFamily="34" charset="0"/>
                <a:cs typeface="Arial" panose="020B0604020202020204" pitchFamily="34" charset="0"/>
              </a:rPr>
              <a:t>European Union. (2023b). Regulation (EU) 2023/1781 of the European Parliament and of the Council of 13 September 2023 establishing a framework of measures for strengthening Europe’s semiconductor ecosystem and amending Regulation (EU) 2021/694 (Chips Act). Official Journal of the European Union. http://data.europa.eu/eli/reg/2023/1781/oj</a:t>
            </a:r>
          </a:p>
          <a:p>
            <a:pPr lvl="0">
              <a:lnSpc>
                <a:spcPct val="120000"/>
              </a:lnSpc>
              <a:spcBef>
                <a:spcPts val="0"/>
              </a:spcBef>
            </a:pPr>
            <a:r>
              <a:rPr lang="en-US" sz="600" dirty="0">
                <a:latin typeface="Arial" panose="020B0604020202020204" pitchFamily="34" charset="0"/>
                <a:cs typeface="Arial" panose="020B0604020202020204" pitchFamily="34" charset="0"/>
              </a:rPr>
              <a:t>European Commission. (2019). Case M.8677—Siemens/Alstom, Merger Procedure Regulation (EC) 139/2004. https://ec.europa.eu/competition/mergers/cases1/20219/m8677_9376_7.pdf</a:t>
            </a:r>
          </a:p>
          <a:p>
            <a:pPr lvl="0">
              <a:lnSpc>
                <a:spcPct val="120000"/>
              </a:lnSpc>
              <a:spcBef>
                <a:spcPts val="0"/>
              </a:spcBef>
            </a:pPr>
            <a:r>
              <a:rPr lang="en-US" sz="600" dirty="0">
                <a:latin typeface="Arial" panose="020B0604020202020204" pitchFamily="34" charset="0"/>
                <a:cs typeface="Arial" panose="020B0604020202020204" pitchFamily="34" charset="0"/>
              </a:rPr>
              <a:t>EUROSTAT. (2023, December). Chemicals production and consumption statistics. https://ec.europa.eu/eurostat/statistics-explained/index.php?title=Chemicals_production_and_consumption_statistics</a:t>
            </a:r>
          </a:p>
          <a:p>
            <a:pPr lvl="0">
              <a:lnSpc>
                <a:spcPct val="120000"/>
              </a:lnSpc>
              <a:spcBef>
                <a:spcPts val="0"/>
              </a:spcBef>
            </a:pPr>
            <a:r>
              <a:rPr lang="en-US" sz="600" dirty="0" err="1">
                <a:latin typeface="Arial" panose="020B0604020202020204" pitchFamily="34" charset="0"/>
                <a:cs typeface="Arial" panose="020B0604020202020204" pitchFamily="34" charset="0"/>
              </a:rPr>
              <a:t>Evron</a:t>
            </a:r>
            <a:r>
              <a:rPr lang="en-US" sz="600" dirty="0">
                <a:latin typeface="Arial" panose="020B0604020202020204" pitchFamily="34" charset="0"/>
                <a:cs typeface="Arial" panose="020B0604020202020204" pitchFamily="34" charset="0"/>
              </a:rPr>
              <a:t>, Y., &amp; </a:t>
            </a:r>
            <a:r>
              <a:rPr lang="en-US" sz="600" dirty="0" err="1">
                <a:latin typeface="Arial" panose="020B0604020202020204" pitchFamily="34" charset="0"/>
                <a:cs typeface="Arial" panose="020B0604020202020204" pitchFamily="34" charset="0"/>
              </a:rPr>
              <a:t>Bitzinger</a:t>
            </a:r>
            <a:r>
              <a:rPr lang="en-US" sz="600" dirty="0">
                <a:latin typeface="Arial" panose="020B0604020202020204" pitchFamily="34" charset="0"/>
                <a:cs typeface="Arial" panose="020B0604020202020204" pitchFamily="34" charset="0"/>
              </a:rPr>
              <a:t>, R. A. (2023). The Fourth Industrial Revolution and Military-Civil Fusion. Cambridge University Press.</a:t>
            </a:r>
          </a:p>
          <a:p>
            <a:pPr lvl="0">
              <a:lnSpc>
                <a:spcPct val="120000"/>
              </a:lnSpc>
              <a:spcBef>
                <a:spcPts val="0"/>
              </a:spcBef>
            </a:pPr>
            <a:r>
              <a:rPr lang="en-US" sz="600" dirty="0" err="1">
                <a:latin typeface="Arial" panose="020B0604020202020204" pitchFamily="34" charset="0"/>
                <a:cs typeface="Arial" panose="020B0604020202020204" pitchFamily="34" charset="0"/>
              </a:rPr>
              <a:t>Fiott</a:t>
            </a:r>
            <a:r>
              <a:rPr lang="en-US" sz="600" dirty="0">
                <a:latin typeface="Arial" panose="020B0604020202020204" pitchFamily="34" charset="0"/>
                <a:cs typeface="Arial" panose="020B0604020202020204" pitchFamily="34" charset="0"/>
              </a:rPr>
              <a:t>, D. (2023). Strategic competition: Toward a genuine step-change for Europe’s defense industry? The Economics of Peace and Security Journal, 18(1), 7–17. https://doi.org/10.15355/epsj.18.1.7.</a:t>
            </a:r>
          </a:p>
          <a:p>
            <a:pPr lvl="0">
              <a:lnSpc>
                <a:spcPct val="120000"/>
              </a:lnSpc>
              <a:spcBef>
                <a:spcPts val="0"/>
              </a:spcBef>
            </a:pPr>
            <a:r>
              <a:rPr lang="en-US" sz="600" dirty="0">
                <a:latin typeface="Arial" panose="020B0604020202020204" pitchFamily="34" charset="0"/>
                <a:cs typeface="Arial" panose="020B0604020202020204" pitchFamily="34" charset="0"/>
              </a:rPr>
              <a:t>Gabriel, M. (2021). Horizon Europe, open science: Early knowledge and data sharing, and open collaboration. Publications Office of the European Union. https://data.europa.eu/doi/10.2777/18252</a:t>
            </a:r>
          </a:p>
          <a:p>
            <a:pPr lvl="0">
              <a:lnSpc>
                <a:spcPct val="120000"/>
              </a:lnSpc>
              <a:spcBef>
                <a:spcPts val="0"/>
              </a:spcBef>
            </a:pPr>
            <a:r>
              <a:rPr lang="en-US" sz="600" dirty="0">
                <a:latin typeface="Arial" panose="020B0604020202020204" pitchFamily="34" charset="0"/>
                <a:cs typeface="Arial" panose="020B0604020202020204" pitchFamily="34" charset="0"/>
              </a:rPr>
              <a:t>Gansler, J. S. (2011). Democracy’s Arsenal: Creating a Twenty-First-Century Defense Industry. The MIT Press.</a:t>
            </a:r>
          </a:p>
          <a:p>
            <a:pPr lvl="0">
              <a:lnSpc>
                <a:spcPct val="120000"/>
              </a:lnSpc>
              <a:spcBef>
                <a:spcPts val="0"/>
              </a:spcBef>
            </a:pPr>
            <a:r>
              <a:rPr lang="en-US" sz="600" dirty="0" err="1">
                <a:latin typeface="Arial" panose="020B0604020202020204" pitchFamily="34" charset="0"/>
                <a:cs typeface="Arial" panose="020B0604020202020204" pitchFamily="34" charset="0"/>
              </a:rPr>
              <a:t>Gombos</a:t>
            </a:r>
            <a:r>
              <a:rPr lang="en-US" sz="600" dirty="0">
                <a:latin typeface="Arial" panose="020B0604020202020204" pitchFamily="34" charset="0"/>
                <a:cs typeface="Arial" panose="020B0604020202020204" pitchFamily="34" charset="0"/>
              </a:rPr>
              <a:t> K., &amp; </a:t>
            </a:r>
            <a:r>
              <a:rPr lang="en-US" sz="600" dirty="0" err="1">
                <a:latin typeface="Arial" panose="020B0604020202020204" pitchFamily="34" charset="0"/>
                <a:cs typeface="Arial" panose="020B0604020202020204" pitchFamily="34" charset="0"/>
              </a:rPr>
              <a:t>Szűcs</a:t>
            </a:r>
            <a:r>
              <a:rPr lang="en-US" sz="600" dirty="0">
                <a:latin typeface="Arial" panose="020B0604020202020204" pitchFamily="34" charset="0"/>
                <a:cs typeface="Arial" panose="020B0604020202020204" pitchFamily="34" charset="0"/>
              </a:rPr>
              <a:t> A. E. (2019). Review of the European Union’s Regulation Regarding </a:t>
            </a:r>
            <a:r>
              <a:rPr lang="en-US" sz="600" dirty="0" err="1">
                <a:latin typeface="Arial" panose="020B0604020202020204" pitchFamily="34" charset="0"/>
                <a:cs typeface="Arial" panose="020B0604020202020204" pitchFamily="34" charset="0"/>
              </a:rPr>
              <a:t>Defence</a:t>
            </a:r>
            <a:r>
              <a:rPr lang="en-US" sz="600" dirty="0">
                <a:latin typeface="Arial" panose="020B0604020202020204" pitchFamily="34" charset="0"/>
                <a:cs typeface="Arial" panose="020B0604020202020204" pitchFamily="34" charset="0"/>
              </a:rPr>
              <a:t> Procurement. ECONOMICS AND MANAGEMENT, (1), Article 1.</a:t>
            </a:r>
          </a:p>
          <a:p>
            <a:pPr lvl="0">
              <a:lnSpc>
                <a:spcPct val="120000"/>
              </a:lnSpc>
              <a:spcBef>
                <a:spcPts val="0"/>
              </a:spcBef>
            </a:pPr>
            <a:r>
              <a:rPr lang="en-US" sz="600" dirty="0" err="1">
                <a:latin typeface="Arial" panose="020B0604020202020204" pitchFamily="34" charset="0"/>
                <a:cs typeface="Arial" panose="020B0604020202020204" pitchFamily="34" charset="0"/>
              </a:rPr>
              <a:t>Haidegger</a:t>
            </a:r>
            <a:r>
              <a:rPr lang="en-US" sz="600" dirty="0">
                <a:latin typeface="Arial" panose="020B0604020202020204" pitchFamily="34" charset="0"/>
                <a:cs typeface="Arial" panose="020B0604020202020204" pitchFamily="34" charset="0"/>
              </a:rPr>
              <a:t>, T., Mai, V., </a:t>
            </a:r>
            <a:r>
              <a:rPr lang="en-US" sz="600" dirty="0" err="1">
                <a:latin typeface="Arial" panose="020B0604020202020204" pitchFamily="34" charset="0"/>
                <a:cs typeface="Arial" panose="020B0604020202020204" pitchFamily="34" charset="0"/>
              </a:rPr>
              <a:t>Mörch</a:t>
            </a:r>
            <a:r>
              <a:rPr lang="en-US" sz="600" dirty="0">
                <a:latin typeface="Arial" panose="020B0604020202020204" pitchFamily="34" charset="0"/>
                <a:cs typeface="Arial" panose="020B0604020202020204" pitchFamily="34" charset="0"/>
              </a:rPr>
              <a:t>, C., </a:t>
            </a:r>
            <a:r>
              <a:rPr lang="en-US" sz="600" dirty="0" err="1">
                <a:latin typeface="Arial" panose="020B0604020202020204" pitchFamily="34" charset="0"/>
                <a:cs typeface="Arial" panose="020B0604020202020204" pitchFamily="34" charset="0"/>
              </a:rPr>
              <a:t>Boesl</a:t>
            </a:r>
            <a:r>
              <a:rPr lang="en-US" sz="600" dirty="0">
                <a:latin typeface="Arial" panose="020B0604020202020204" pitchFamily="34" charset="0"/>
                <a:cs typeface="Arial" panose="020B0604020202020204" pitchFamily="34" charset="0"/>
              </a:rPr>
              <a:t>, D. B. O., Jacobs, A., Rao R, B., Khamis, A., </a:t>
            </a:r>
            <a:r>
              <a:rPr lang="en-US" sz="600" dirty="0" err="1">
                <a:latin typeface="Arial" panose="020B0604020202020204" pitchFamily="34" charset="0"/>
                <a:cs typeface="Arial" panose="020B0604020202020204" pitchFamily="34" charset="0"/>
              </a:rPr>
              <a:t>Lach</a:t>
            </a:r>
            <a:r>
              <a:rPr lang="en-US" sz="600" dirty="0">
                <a:latin typeface="Arial" panose="020B0604020202020204" pitchFamily="34" charset="0"/>
                <a:cs typeface="Arial" panose="020B0604020202020204" pitchFamily="34" charset="0"/>
              </a:rPr>
              <a:t>, L., &amp; </a:t>
            </a:r>
            <a:r>
              <a:rPr lang="en-US" sz="600" dirty="0" err="1">
                <a:latin typeface="Arial" panose="020B0604020202020204" pitchFamily="34" charset="0"/>
                <a:cs typeface="Arial" panose="020B0604020202020204" pitchFamily="34" charset="0"/>
              </a:rPr>
              <a:t>Vanderborght</a:t>
            </a:r>
            <a:r>
              <a:rPr lang="en-US" sz="600" dirty="0">
                <a:latin typeface="Arial" panose="020B0604020202020204" pitchFamily="34" charset="0"/>
                <a:cs typeface="Arial" panose="020B0604020202020204" pitchFamily="34" charset="0"/>
              </a:rPr>
              <a:t>, B. (2023). Robotics: Enabler and inhibitor of the Sustainable Development Goals. Sustainable Production and Consumption, 43, 422–434. https://doi.org/10.1016/j.spc.2023.11.011</a:t>
            </a:r>
          </a:p>
          <a:p>
            <a:pPr lvl="0">
              <a:lnSpc>
                <a:spcPct val="120000"/>
              </a:lnSpc>
              <a:spcBef>
                <a:spcPts val="0"/>
              </a:spcBef>
            </a:pPr>
            <a:r>
              <a:rPr lang="en-US" sz="600" dirty="0">
                <a:latin typeface="Arial" panose="020B0604020202020204" pitchFamily="34" charset="0"/>
                <a:cs typeface="Arial" panose="020B0604020202020204" pitchFamily="34" charset="0"/>
              </a:rPr>
              <a:t>Hartley, K. (2017). The Economics of Arms (First). Agenda Publishing.</a:t>
            </a:r>
          </a:p>
        </p:txBody>
      </p:sp>
    </p:spTree>
    <p:extLst>
      <p:ext uri="{BB962C8B-B14F-4D97-AF65-F5344CB8AC3E}">
        <p14:creationId xmlns:p14="http://schemas.microsoft.com/office/powerpoint/2010/main" val="1312772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B3B1B-BF1E-B40D-51A1-0AFCBFA7018E}"/>
            </a:ext>
          </a:extLst>
        </p:cNvPr>
        <p:cNvGrpSpPr/>
        <p:nvPr/>
      </p:nvGrpSpPr>
      <p:grpSpPr>
        <a:xfrm>
          <a:off x="0" y="0"/>
          <a:ext cx="0" cy="0"/>
          <a:chOff x="0" y="0"/>
          <a:chExt cx="0" cy="0"/>
        </a:xfrm>
      </p:grpSpPr>
      <p:sp>
        <p:nvSpPr>
          <p:cNvPr id="3" name="Tartalom helye 2">
            <a:extLst>
              <a:ext uri="{FF2B5EF4-FFF2-40B4-BE49-F238E27FC236}">
                <a16:creationId xmlns:a16="http://schemas.microsoft.com/office/drawing/2014/main" id="{1ABA2048-D684-6377-1CC3-52BB8ADF1B31}"/>
              </a:ext>
            </a:extLst>
          </p:cNvPr>
          <p:cNvSpPr>
            <a:spLocks noGrp="1"/>
          </p:cNvSpPr>
          <p:nvPr>
            <p:ph idx="1"/>
          </p:nvPr>
        </p:nvSpPr>
        <p:spPr>
          <a:xfrm>
            <a:off x="264160" y="1690688"/>
            <a:ext cx="11663680" cy="4892992"/>
          </a:xfrm>
        </p:spPr>
        <p:txBody>
          <a:bodyPr>
            <a:normAutofit/>
          </a:bodyPr>
          <a:lstStyle/>
          <a:p>
            <a:pPr lvl="0">
              <a:lnSpc>
                <a:spcPct val="120000"/>
              </a:lnSpc>
              <a:spcBef>
                <a:spcPts val="0"/>
              </a:spcBef>
            </a:pPr>
            <a:r>
              <a:rPr lang="en-US" sz="700" dirty="0">
                <a:latin typeface="Arial" panose="020B0604020202020204" pitchFamily="34" charset="0"/>
                <a:cs typeface="Arial" panose="020B0604020202020204" pitchFamily="34" charset="0"/>
              </a:rPr>
              <a:t>Hartley, K. (2023). The future of the European defense firm. The Economics of Peace and Security Journal, 18(1), 66–75. https://doi.org/10.15355/epsj.18.1.66.</a:t>
            </a:r>
          </a:p>
          <a:p>
            <a:pPr lvl="0">
              <a:lnSpc>
                <a:spcPct val="120000"/>
              </a:lnSpc>
              <a:spcBef>
                <a:spcPts val="0"/>
              </a:spcBef>
            </a:pPr>
            <a:r>
              <a:rPr lang="en-US" sz="700" dirty="0">
                <a:latin typeface="Arial" panose="020B0604020202020204" pitchFamily="34" charset="0"/>
                <a:cs typeface="Arial" panose="020B0604020202020204" pitchFamily="34" charset="0"/>
              </a:rPr>
              <a:t>Huggins, R., Johnston, A., Munday, M., &amp; Xu, C. (2023). Competition, open innovation, and growth challenges in the semiconductor industry: The case of Europe’s clusters. Science and Public Policy, 50(3), 531–547. https://doi.org/10.1093/scipol/scad005</a:t>
            </a:r>
          </a:p>
          <a:p>
            <a:pPr lvl="0">
              <a:lnSpc>
                <a:spcPct val="120000"/>
              </a:lnSpc>
              <a:spcBef>
                <a:spcPts val="0"/>
              </a:spcBef>
            </a:pPr>
            <a:r>
              <a:rPr lang="en-US" sz="700" dirty="0">
                <a:latin typeface="Arial" panose="020B0604020202020204" pitchFamily="34" charset="0"/>
                <a:cs typeface="Arial" panose="020B0604020202020204" pitchFamily="34" charset="0"/>
              </a:rPr>
              <a:t>Hutson, L. (2023, March 1). BASF to close fertilizer production at Ludwigshafen. https://informaconnect.com/basf-to-close-fertilizer-production-at-ludwigshafen/</a:t>
            </a:r>
          </a:p>
          <a:p>
            <a:pPr lvl="0">
              <a:lnSpc>
                <a:spcPct val="120000"/>
              </a:lnSpc>
              <a:spcBef>
                <a:spcPts val="0"/>
              </a:spcBef>
            </a:pPr>
            <a:r>
              <a:rPr lang="en-US" sz="700" dirty="0">
                <a:latin typeface="Arial" panose="020B0604020202020204" pitchFamily="34" charset="0"/>
                <a:cs typeface="Arial" panose="020B0604020202020204" pitchFamily="34" charset="0"/>
              </a:rPr>
              <a:t>IIGCC. (2024). Investor priorities for transitioning the European steel sector [Policy Paper]. The Institutional Investors Group on Climate Change. https://www.iigcc.org/hubfs/IIGCC%20Investor%20priorities%20for%20decarbonising%20the%20European%20steel%20sector%202024.pdf</a:t>
            </a:r>
          </a:p>
          <a:p>
            <a:pPr lvl="0">
              <a:lnSpc>
                <a:spcPct val="120000"/>
              </a:lnSpc>
              <a:spcBef>
                <a:spcPts val="0"/>
              </a:spcBef>
            </a:pPr>
            <a:r>
              <a:rPr lang="en-US" sz="700" dirty="0">
                <a:latin typeface="Arial" panose="020B0604020202020204" pitchFamily="34" charset="0"/>
                <a:cs typeface="Arial" panose="020B0604020202020204" pitchFamily="34" charset="0"/>
              </a:rPr>
              <a:t>INEOS Group. (2024, October 8). 600 jobs at risk through overzealous regulation. INEOS. https://www.ineos.com/news/shared-news/600-jobs-at-risk-through-overzealous-regulation/</a:t>
            </a:r>
          </a:p>
          <a:p>
            <a:pPr lvl="0">
              <a:lnSpc>
                <a:spcPct val="120000"/>
              </a:lnSpc>
              <a:spcBef>
                <a:spcPts val="0"/>
              </a:spcBef>
            </a:pPr>
            <a:r>
              <a:rPr lang="en-US" sz="700" dirty="0">
                <a:latin typeface="Arial" panose="020B0604020202020204" pitchFamily="34" charset="0"/>
                <a:cs typeface="Arial" panose="020B0604020202020204" pitchFamily="34" charset="0"/>
              </a:rPr>
              <a:t>Jan, C.-G. (2007). Taiwan as a Business Model of Defense Technology Development for Newly Industrialized Countries in East Asia. Korean Journal of Defense Analysis, 19(1), 103–138. https://doi.org/10.1080/10163270709464129</a:t>
            </a:r>
          </a:p>
          <a:p>
            <a:pPr lvl="0">
              <a:lnSpc>
                <a:spcPct val="120000"/>
              </a:lnSpc>
              <a:spcBef>
                <a:spcPts val="0"/>
              </a:spcBef>
            </a:pPr>
            <a:r>
              <a:rPr lang="en-US" sz="700" dirty="0">
                <a:latin typeface="Arial" panose="020B0604020202020204" pitchFamily="34" charset="0"/>
                <a:cs typeface="Arial" panose="020B0604020202020204" pitchFamily="34" charset="0"/>
              </a:rPr>
              <a:t>Johnson, D. (2022, August 25). Ending the Ideology of the Offense, Part II. War on the Rocks. https://warontherocks.com/2022/08/ending-the-ideology-of-the-offense-part-ii/</a:t>
            </a:r>
          </a:p>
          <a:p>
            <a:pPr lvl="0">
              <a:lnSpc>
                <a:spcPct val="120000"/>
              </a:lnSpc>
              <a:spcBef>
                <a:spcPts val="0"/>
              </a:spcBef>
            </a:pPr>
            <a:r>
              <a:rPr lang="en-US" sz="700" dirty="0">
                <a:latin typeface="Arial" panose="020B0604020202020204" pitchFamily="34" charset="0"/>
                <a:cs typeface="Arial" panose="020B0604020202020204" pitchFamily="34" charset="0"/>
              </a:rPr>
              <a:t>Jones, S. G., &amp; McCabe, R. (2026). Russia’s Grinding War in Ukraine: Massive Losses and Tiny Gains for a Declining Power. Center for Strategic and International Studies. https://www.csis.org/analysis/russias-grinding-war-ukraine</a:t>
            </a:r>
          </a:p>
          <a:p>
            <a:pPr lvl="0">
              <a:lnSpc>
                <a:spcPct val="120000"/>
              </a:lnSpc>
              <a:spcBef>
                <a:spcPts val="0"/>
              </a:spcBef>
            </a:pPr>
            <a:r>
              <a:rPr lang="en-US" sz="700" dirty="0" err="1">
                <a:latin typeface="Arial" panose="020B0604020202020204" pitchFamily="34" charset="0"/>
                <a:cs typeface="Arial" panose="020B0604020202020204" pitchFamily="34" charset="0"/>
              </a:rPr>
              <a:t>Kolisnichenko</a:t>
            </a:r>
            <a:r>
              <a:rPr lang="en-US" sz="700" dirty="0">
                <a:latin typeface="Arial" panose="020B0604020202020204" pitchFamily="34" charset="0"/>
                <a:cs typeface="Arial" panose="020B0604020202020204" pitchFamily="34" charset="0"/>
              </a:rPr>
              <a:t>, V. (2023, October 5). European Commission approved Liberty Steel’s acquisition of Hungarian </a:t>
            </a:r>
            <a:r>
              <a:rPr lang="en-US" sz="700" dirty="0" err="1">
                <a:latin typeface="Arial" panose="020B0604020202020204" pitchFamily="34" charset="0"/>
                <a:cs typeface="Arial" panose="020B0604020202020204" pitchFamily="34" charset="0"/>
              </a:rPr>
              <a:t>Dunaferr</a:t>
            </a:r>
            <a:r>
              <a:rPr lang="en-US" sz="700" dirty="0">
                <a:latin typeface="Arial" panose="020B0604020202020204" pitchFamily="34" charset="0"/>
                <a:cs typeface="Arial" panose="020B0604020202020204" pitchFamily="34" charset="0"/>
              </a:rPr>
              <a:t>. GMK Center. https://gmk.center/en/news/european-commission-approved-liberty-steels-acquisition-of-hungarian-dunaferr/</a:t>
            </a:r>
          </a:p>
          <a:p>
            <a:pPr lvl="0">
              <a:lnSpc>
                <a:spcPct val="120000"/>
              </a:lnSpc>
              <a:spcBef>
                <a:spcPts val="0"/>
              </a:spcBef>
            </a:pPr>
            <a:r>
              <a:rPr lang="en-US" sz="700" dirty="0">
                <a:latin typeface="Arial" panose="020B0604020202020204" pitchFamily="34" charset="0"/>
                <a:cs typeface="Arial" panose="020B0604020202020204" pitchFamily="34" charset="0"/>
              </a:rPr>
              <a:t>Lau, H. C., Ramakrishna, S., Zhang, K., &amp; </a:t>
            </a:r>
            <a:r>
              <a:rPr lang="en-US" sz="700" dirty="0" err="1">
                <a:latin typeface="Arial" panose="020B0604020202020204" pitchFamily="34" charset="0"/>
                <a:cs typeface="Arial" panose="020B0604020202020204" pitchFamily="34" charset="0"/>
              </a:rPr>
              <a:t>Radhamani</a:t>
            </a:r>
            <a:r>
              <a:rPr lang="en-US" sz="700" dirty="0">
                <a:latin typeface="Arial" panose="020B0604020202020204" pitchFamily="34" charset="0"/>
                <a:cs typeface="Arial" panose="020B0604020202020204" pitchFamily="34" charset="0"/>
              </a:rPr>
              <a:t>, A. V. (2021). The Role of Carbon Capture and Storage in the Energy Transition. Energy &amp; Fuels, 35(9), 7364–7386. https://doi.org/10.1021/acs.energyfuels.1c00032</a:t>
            </a:r>
          </a:p>
          <a:p>
            <a:pPr lvl="0">
              <a:lnSpc>
                <a:spcPct val="120000"/>
              </a:lnSpc>
              <a:spcBef>
                <a:spcPts val="0"/>
              </a:spcBef>
            </a:pPr>
            <a:r>
              <a:rPr lang="en-US" sz="700" dirty="0" err="1">
                <a:latin typeface="Arial" panose="020B0604020202020204" pitchFamily="34" charset="0"/>
                <a:cs typeface="Arial" panose="020B0604020202020204" pitchFamily="34" charset="0"/>
              </a:rPr>
              <a:t>Licardo</a:t>
            </a:r>
            <a:r>
              <a:rPr lang="en-US" sz="700" dirty="0">
                <a:latin typeface="Arial" panose="020B0604020202020204" pitchFamily="34" charset="0"/>
                <a:cs typeface="Arial" panose="020B0604020202020204" pitchFamily="34" charset="0"/>
              </a:rPr>
              <a:t>, J. T., </a:t>
            </a:r>
            <a:r>
              <a:rPr lang="en-US" sz="700" dirty="0" err="1">
                <a:latin typeface="Arial" panose="020B0604020202020204" pitchFamily="34" charset="0"/>
                <a:cs typeface="Arial" panose="020B0604020202020204" pitchFamily="34" charset="0"/>
              </a:rPr>
              <a:t>Domjan</a:t>
            </a:r>
            <a:r>
              <a:rPr lang="en-US" sz="700" dirty="0">
                <a:latin typeface="Arial" panose="020B0604020202020204" pitchFamily="34" charset="0"/>
                <a:cs typeface="Arial" panose="020B0604020202020204" pitchFamily="34" charset="0"/>
              </a:rPr>
              <a:t>, M., &amp; </a:t>
            </a:r>
            <a:r>
              <a:rPr lang="en-US" sz="700" dirty="0" err="1">
                <a:latin typeface="Arial" panose="020B0604020202020204" pitchFamily="34" charset="0"/>
                <a:cs typeface="Arial" panose="020B0604020202020204" pitchFamily="34" charset="0"/>
              </a:rPr>
              <a:t>Orehovački</a:t>
            </a:r>
            <a:r>
              <a:rPr lang="en-US" sz="700" dirty="0">
                <a:latin typeface="Arial" panose="020B0604020202020204" pitchFamily="34" charset="0"/>
                <a:cs typeface="Arial" panose="020B0604020202020204" pitchFamily="34" charset="0"/>
              </a:rPr>
              <a:t>, T. (2024). Intelligent Robotics—A Systematic Review of Emerging Technologies and Trends. Electronics, 13(3), 542. https://doi.org/10.3390/electronics13030542</a:t>
            </a:r>
          </a:p>
          <a:p>
            <a:pPr lvl="0">
              <a:lnSpc>
                <a:spcPct val="120000"/>
              </a:lnSpc>
              <a:spcBef>
                <a:spcPts val="0"/>
              </a:spcBef>
            </a:pPr>
            <a:r>
              <a:rPr lang="en-US" sz="700" dirty="0">
                <a:latin typeface="Arial" panose="020B0604020202020204" pitchFamily="34" charset="0"/>
                <a:cs typeface="Arial" panose="020B0604020202020204" pitchFamily="34" charset="0"/>
              </a:rPr>
              <a:t>Masanobu, N. (2024). Latest developments in steelmaking capacity and outlook until 2026 (DSTI/SC(2024)3/FINAL). OECD. https://one.oecd.org/document/DSTI/SC(2024)3/FINAL/en/pdf</a:t>
            </a:r>
          </a:p>
          <a:p>
            <a:pPr lvl="0">
              <a:lnSpc>
                <a:spcPct val="120000"/>
              </a:lnSpc>
              <a:spcBef>
                <a:spcPts val="0"/>
              </a:spcBef>
            </a:pPr>
            <a:r>
              <a:rPr lang="en-US" sz="700" dirty="0">
                <a:latin typeface="Arial" panose="020B0604020202020204" pitchFamily="34" charset="0"/>
                <a:cs typeface="Arial" panose="020B0604020202020204" pitchFamily="34" charset="0"/>
              </a:rPr>
              <a:t>Meng, B., Ye, M., &amp; Wei, S.-J. (2020). Measuring Smile Curves in Global Value Chains. Oxford Bulletin of Economics and Statistics, 82(5), 988–1016. https://doi.org/10.1111/obes.12364</a:t>
            </a:r>
          </a:p>
          <a:p>
            <a:pPr lvl="0">
              <a:lnSpc>
                <a:spcPct val="120000"/>
              </a:lnSpc>
              <a:spcBef>
                <a:spcPts val="0"/>
              </a:spcBef>
            </a:pPr>
            <a:r>
              <a:rPr lang="en-US" sz="700" dirty="0">
                <a:latin typeface="Arial" panose="020B0604020202020204" pitchFamily="34" charset="0"/>
                <a:cs typeface="Arial" panose="020B0604020202020204" pitchFamily="34" charset="0"/>
              </a:rPr>
              <a:t>Nobile, C. G. (2023). Regulating Smart Robots and Artificial Intelligence in the European Union. Journal of Digital Technologies and Law, 2023/1(1). https://doi.org/10.21202/jdtl.2023.2</a:t>
            </a:r>
          </a:p>
          <a:p>
            <a:pPr lvl="0">
              <a:lnSpc>
                <a:spcPct val="120000"/>
              </a:lnSpc>
              <a:spcBef>
                <a:spcPts val="0"/>
              </a:spcBef>
            </a:pPr>
            <a:r>
              <a:rPr lang="en-US" sz="700" dirty="0">
                <a:latin typeface="Arial" panose="020B0604020202020204" pitchFamily="34" charset="0"/>
                <a:cs typeface="Arial" panose="020B0604020202020204" pitchFamily="34" charset="0"/>
              </a:rPr>
              <a:t>Office of the Under Secretary of Defense for Acquisition and Sustainment, &amp; Office of the Deputy Assistant Secretary of Defense for Industrial Policy. (2018). Assessing and Strengthening the Manufacturing and Defense Industrial Base and Supply Chain Resiliency of the United States.</a:t>
            </a:r>
          </a:p>
          <a:p>
            <a:pPr lvl="0">
              <a:lnSpc>
                <a:spcPct val="120000"/>
              </a:lnSpc>
              <a:spcBef>
                <a:spcPts val="0"/>
              </a:spcBef>
            </a:pPr>
            <a:r>
              <a:rPr lang="en-US" sz="700" dirty="0" err="1">
                <a:latin typeface="Arial" panose="020B0604020202020204" pitchFamily="34" charset="0"/>
                <a:cs typeface="Arial" panose="020B0604020202020204" pitchFamily="34" charset="0"/>
              </a:rPr>
              <a:t>Petkovics</a:t>
            </a:r>
            <a:r>
              <a:rPr lang="en-US" sz="700" dirty="0">
                <a:latin typeface="Arial" panose="020B0604020202020204" pitchFamily="34" charset="0"/>
                <a:cs typeface="Arial" panose="020B0604020202020204" pitchFamily="34" charset="0"/>
              </a:rPr>
              <a:t> T. (2016). A </a:t>
            </a:r>
            <a:r>
              <a:rPr lang="en-US" sz="700" dirty="0" err="1">
                <a:latin typeface="Arial" panose="020B0604020202020204" pitchFamily="34" charset="0"/>
                <a:cs typeface="Arial" panose="020B0604020202020204" pitchFamily="34" charset="0"/>
              </a:rPr>
              <a:t>hadiipar</a:t>
            </a:r>
            <a:r>
              <a:rPr lang="en-US" sz="700" dirty="0">
                <a:latin typeface="Arial" panose="020B0604020202020204" pitchFamily="34" charset="0"/>
                <a:cs typeface="Arial" panose="020B0604020202020204" pitchFamily="34" charset="0"/>
              </a:rPr>
              <a:t> </a:t>
            </a:r>
            <a:r>
              <a:rPr lang="en-US" sz="700" dirty="0" err="1">
                <a:latin typeface="Arial" panose="020B0604020202020204" pitchFamily="34" charset="0"/>
                <a:cs typeface="Arial" panose="020B0604020202020204" pitchFamily="34" charset="0"/>
              </a:rPr>
              <a:t>fejlesztési</a:t>
            </a:r>
            <a:r>
              <a:rPr lang="en-US" sz="700" dirty="0">
                <a:latin typeface="Arial" panose="020B0604020202020204" pitchFamily="34" charset="0"/>
                <a:cs typeface="Arial" panose="020B0604020202020204" pitchFamily="34" charset="0"/>
              </a:rPr>
              <a:t> </a:t>
            </a:r>
            <a:r>
              <a:rPr lang="en-US" sz="700" dirty="0" err="1">
                <a:latin typeface="Arial" panose="020B0604020202020204" pitchFamily="34" charset="0"/>
                <a:cs typeface="Arial" panose="020B0604020202020204" pitchFamily="34" charset="0"/>
              </a:rPr>
              <a:t>lehetőségei</a:t>
            </a:r>
            <a:r>
              <a:rPr lang="en-US" sz="700" dirty="0">
                <a:latin typeface="Arial" panose="020B0604020202020204" pitchFamily="34" charset="0"/>
                <a:cs typeface="Arial" panose="020B0604020202020204" pitchFamily="34" charset="0"/>
              </a:rPr>
              <a:t> </a:t>
            </a:r>
            <a:r>
              <a:rPr lang="en-US" sz="700" dirty="0" err="1">
                <a:latin typeface="Arial" panose="020B0604020202020204" pitchFamily="34" charset="0"/>
                <a:cs typeface="Arial" panose="020B0604020202020204" pitchFamily="34" charset="0"/>
              </a:rPr>
              <a:t>Magyarországon</a:t>
            </a:r>
            <a:r>
              <a:rPr lang="en-US" sz="700" dirty="0">
                <a:latin typeface="Arial" panose="020B0604020202020204" pitchFamily="34" charset="0"/>
                <a:cs typeface="Arial" panose="020B0604020202020204" pitchFamily="34" charset="0"/>
              </a:rPr>
              <a:t>. </a:t>
            </a:r>
            <a:r>
              <a:rPr lang="en-US" sz="700" dirty="0" err="1">
                <a:latin typeface="Arial" panose="020B0604020202020204" pitchFamily="34" charset="0"/>
                <a:cs typeface="Arial" panose="020B0604020202020204" pitchFamily="34" charset="0"/>
              </a:rPr>
              <a:t>Katonai</a:t>
            </a:r>
            <a:r>
              <a:rPr lang="en-US" sz="700" dirty="0">
                <a:latin typeface="Arial" panose="020B0604020202020204" pitchFamily="34" charset="0"/>
                <a:cs typeface="Arial" panose="020B0604020202020204" pitchFamily="34" charset="0"/>
              </a:rPr>
              <a:t> </a:t>
            </a:r>
            <a:r>
              <a:rPr lang="en-US" sz="700" dirty="0" err="1">
                <a:latin typeface="Arial" panose="020B0604020202020204" pitchFamily="34" charset="0"/>
                <a:cs typeface="Arial" panose="020B0604020202020204" pitchFamily="34" charset="0"/>
              </a:rPr>
              <a:t>Logisztika</a:t>
            </a:r>
            <a:r>
              <a:rPr lang="en-US" sz="700" dirty="0">
                <a:latin typeface="Arial" panose="020B0604020202020204" pitchFamily="34" charset="0"/>
                <a:cs typeface="Arial" panose="020B0604020202020204" pitchFamily="34" charset="0"/>
              </a:rPr>
              <a:t>, 24(1), Article 1.</a:t>
            </a:r>
          </a:p>
          <a:p>
            <a:pPr lvl="0">
              <a:lnSpc>
                <a:spcPct val="120000"/>
              </a:lnSpc>
              <a:spcBef>
                <a:spcPts val="0"/>
              </a:spcBef>
            </a:pPr>
            <a:r>
              <a:rPr lang="en-US" sz="700" dirty="0" err="1">
                <a:latin typeface="Arial" panose="020B0604020202020204" pitchFamily="34" charset="0"/>
                <a:cs typeface="Arial" panose="020B0604020202020204" pitchFamily="34" charset="0"/>
              </a:rPr>
              <a:t>Reshetnikova</a:t>
            </a:r>
            <a:r>
              <a:rPr lang="en-US" sz="700" dirty="0">
                <a:latin typeface="Arial" panose="020B0604020202020204" pitchFamily="34" charset="0"/>
                <a:cs typeface="Arial" panose="020B0604020202020204" pitchFamily="34" charset="0"/>
              </a:rPr>
              <a:t>, M. S., &amp; </a:t>
            </a:r>
            <a:r>
              <a:rPr lang="en-US" sz="700" dirty="0" err="1">
                <a:latin typeface="Arial" panose="020B0604020202020204" pitchFamily="34" charset="0"/>
                <a:cs typeface="Arial" panose="020B0604020202020204" pitchFamily="34" charset="0"/>
              </a:rPr>
              <a:t>Pugacheva</a:t>
            </a:r>
            <a:r>
              <a:rPr lang="en-US" sz="700" dirty="0">
                <a:latin typeface="Arial" panose="020B0604020202020204" pitchFamily="34" charset="0"/>
                <a:cs typeface="Arial" panose="020B0604020202020204" pitchFamily="34" charset="0"/>
              </a:rPr>
              <a:t>, I. A. (2022). The Global Industrial Robotics Market: Development Trends and Volume Forecast. In Current Problems of the World Economy and International Trade (Vol. 42, pp. 187–195). Emerald Publishing Limited. https://doi.org/10.1108/S0190-128120220000042018</a:t>
            </a:r>
          </a:p>
          <a:p>
            <a:pPr lvl="0">
              <a:lnSpc>
                <a:spcPct val="120000"/>
              </a:lnSpc>
              <a:spcBef>
                <a:spcPts val="0"/>
              </a:spcBef>
            </a:pPr>
            <a:r>
              <a:rPr lang="en-US" sz="700" dirty="0">
                <a:latin typeface="Arial" panose="020B0604020202020204" pitchFamily="34" charset="0"/>
                <a:cs typeface="Arial" panose="020B0604020202020204" pitchFamily="34" charset="0"/>
              </a:rPr>
              <a:t>Saputra, R. M., </a:t>
            </a:r>
            <a:r>
              <a:rPr lang="en-US" sz="700" dirty="0" err="1">
                <a:latin typeface="Arial" panose="020B0604020202020204" pitchFamily="34" charset="0"/>
                <a:cs typeface="Arial" panose="020B0604020202020204" pitchFamily="34" charset="0"/>
              </a:rPr>
              <a:t>Somantri</a:t>
            </a:r>
            <a:r>
              <a:rPr lang="en-US" sz="700" dirty="0">
                <a:latin typeface="Arial" panose="020B0604020202020204" pitchFamily="34" charset="0"/>
                <a:cs typeface="Arial" panose="020B0604020202020204" pitchFamily="34" charset="0"/>
              </a:rPr>
              <a:t>, G. R., Subroto, A., &amp; </a:t>
            </a:r>
            <a:r>
              <a:rPr lang="en-US" sz="700" dirty="0" err="1">
                <a:latin typeface="Arial" panose="020B0604020202020204" pitchFamily="34" charset="0"/>
                <a:cs typeface="Arial" panose="020B0604020202020204" pitchFamily="34" charset="0"/>
              </a:rPr>
              <a:t>Marsetio</a:t>
            </a:r>
            <a:r>
              <a:rPr lang="en-US" sz="700" dirty="0">
                <a:latin typeface="Arial" panose="020B0604020202020204" pitchFamily="34" charset="0"/>
                <a:cs typeface="Arial" panose="020B0604020202020204" pitchFamily="34" charset="0"/>
              </a:rPr>
              <a:t>. (2024). The Niche Model of Defense Industry Analysis: Seeking The </a:t>
            </a:r>
            <a:r>
              <a:rPr lang="en-US" sz="700" dirty="0" err="1">
                <a:latin typeface="Arial" panose="020B0604020202020204" pitchFamily="34" charset="0"/>
                <a:cs typeface="Arial" panose="020B0604020202020204" pitchFamily="34" charset="0"/>
              </a:rPr>
              <a:t>Suffiency</a:t>
            </a:r>
            <a:r>
              <a:rPr lang="en-US" sz="700" dirty="0">
                <a:latin typeface="Arial" panose="020B0604020202020204" pitchFamily="34" charset="0"/>
                <a:cs typeface="Arial" panose="020B0604020202020204" pitchFamily="34" charset="0"/>
              </a:rPr>
              <a:t> of Indonesia’s Needs Main Equipment and </a:t>
            </a:r>
            <a:r>
              <a:rPr lang="en-US" sz="700" dirty="0" err="1">
                <a:latin typeface="Arial" panose="020B0604020202020204" pitchFamily="34" charset="0"/>
                <a:cs typeface="Arial" panose="020B0604020202020204" pitchFamily="34" charset="0"/>
              </a:rPr>
              <a:t>Weaponery</a:t>
            </a:r>
            <a:r>
              <a:rPr lang="en-US" sz="700" dirty="0">
                <a:latin typeface="Arial" panose="020B0604020202020204" pitchFamily="34" charset="0"/>
                <a:cs typeface="Arial" panose="020B0604020202020204" pitchFamily="34" charset="0"/>
              </a:rPr>
              <a:t> System (</a:t>
            </a:r>
            <a:r>
              <a:rPr lang="en-US" sz="700" dirty="0" err="1">
                <a:latin typeface="Arial" panose="020B0604020202020204" pitchFamily="34" charset="0"/>
                <a:cs typeface="Arial" panose="020B0604020202020204" pitchFamily="34" charset="0"/>
              </a:rPr>
              <a:t>Alutsista</a:t>
            </a:r>
            <a:r>
              <a:rPr lang="en-US" sz="700" dirty="0">
                <a:latin typeface="Arial" panose="020B0604020202020204" pitchFamily="34" charset="0"/>
                <a:cs typeface="Arial" panose="020B0604020202020204" pitchFamily="34" charset="0"/>
              </a:rPr>
              <a:t>). Mandala: </a:t>
            </a:r>
            <a:r>
              <a:rPr lang="en-US" sz="700" dirty="0" err="1">
                <a:latin typeface="Arial" panose="020B0604020202020204" pitchFamily="34" charset="0"/>
                <a:cs typeface="Arial" panose="020B0604020202020204" pitchFamily="34" charset="0"/>
              </a:rPr>
              <a:t>Jurnal</a:t>
            </a:r>
            <a:r>
              <a:rPr lang="en-US" sz="700" dirty="0">
                <a:latin typeface="Arial" panose="020B0604020202020204" pitchFamily="34" charset="0"/>
                <a:cs typeface="Arial" panose="020B0604020202020204" pitchFamily="34" charset="0"/>
              </a:rPr>
              <a:t> </a:t>
            </a:r>
            <a:r>
              <a:rPr lang="en-US" sz="700" dirty="0" err="1">
                <a:latin typeface="Arial" panose="020B0604020202020204" pitchFamily="34" charset="0"/>
                <a:cs typeface="Arial" panose="020B0604020202020204" pitchFamily="34" charset="0"/>
              </a:rPr>
              <a:t>Ilmu</a:t>
            </a:r>
            <a:r>
              <a:rPr lang="en-US" sz="700" dirty="0">
                <a:latin typeface="Arial" panose="020B0604020202020204" pitchFamily="34" charset="0"/>
                <a:cs typeface="Arial" panose="020B0604020202020204" pitchFamily="34" charset="0"/>
              </a:rPr>
              <a:t> </a:t>
            </a:r>
            <a:r>
              <a:rPr lang="en-US" sz="700" dirty="0" err="1">
                <a:latin typeface="Arial" panose="020B0604020202020204" pitchFamily="34" charset="0"/>
                <a:cs typeface="Arial" panose="020B0604020202020204" pitchFamily="34" charset="0"/>
              </a:rPr>
              <a:t>Hubungan</a:t>
            </a:r>
            <a:r>
              <a:rPr lang="en-US" sz="700" dirty="0">
                <a:latin typeface="Arial" panose="020B0604020202020204" pitchFamily="34" charset="0"/>
                <a:cs typeface="Arial" panose="020B0604020202020204" pitchFamily="34" charset="0"/>
              </a:rPr>
              <a:t> </a:t>
            </a:r>
            <a:r>
              <a:rPr lang="en-US" sz="700" dirty="0" err="1">
                <a:latin typeface="Arial" panose="020B0604020202020204" pitchFamily="34" charset="0"/>
                <a:cs typeface="Arial" panose="020B0604020202020204" pitchFamily="34" charset="0"/>
              </a:rPr>
              <a:t>Internasional</a:t>
            </a:r>
            <a:r>
              <a:rPr lang="en-US" sz="700" dirty="0">
                <a:latin typeface="Arial" panose="020B0604020202020204" pitchFamily="34" charset="0"/>
                <a:cs typeface="Arial" panose="020B0604020202020204" pitchFamily="34" charset="0"/>
              </a:rPr>
              <a:t>, 7(1), 77–87. https://doi.org/10.33822/mjihi.v7i1.8038</a:t>
            </a:r>
          </a:p>
          <a:p>
            <a:pPr lvl="0">
              <a:lnSpc>
                <a:spcPct val="120000"/>
              </a:lnSpc>
              <a:spcBef>
                <a:spcPts val="0"/>
              </a:spcBef>
            </a:pPr>
            <a:r>
              <a:rPr lang="en-US" sz="700" dirty="0">
                <a:latin typeface="Arial" panose="020B0604020202020204" pitchFamily="34" charset="0"/>
                <a:cs typeface="Arial" panose="020B0604020202020204" pitchFamily="34" charset="0"/>
              </a:rPr>
              <a:t>Schwartz, P., </a:t>
            </a:r>
            <a:r>
              <a:rPr lang="en-US" sz="700" dirty="0" err="1">
                <a:latin typeface="Arial" panose="020B0604020202020204" pitchFamily="34" charset="0"/>
                <a:cs typeface="Arial" panose="020B0604020202020204" pitchFamily="34" charset="0"/>
              </a:rPr>
              <a:t>Kofman</a:t>
            </a:r>
            <a:r>
              <a:rPr lang="en-US" sz="700" dirty="0">
                <a:latin typeface="Arial" panose="020B0604020202020204" pitchFamily="34" charset="0"/>
                <a:cs typeface="Arial" panose="020B0604020202020204" pitchFamily="34" charset="0"/>
              </a:rPr>
              <a:t>, M., Waller, J., &amp; Fink, A. (2023). Russian Military Logistics in the Ukraine War: Recent Reforms and Wartime Operations (p. 98). CNA. https://www.cna.org/reports/2023/10/russian-military-logistics-in-the-ukraine-war</a:t>
            </a:r>
          </a:p>
          <a:p>
            <a:pPr lvl="0">
              <a:lnSpc>
                <a:spcPct val="120000"/>
              </a:lnSpc>
              <a:spcBef>
                <a:spcPts val="0"/>
              </a:spcBef>
            </a:pPr>
            <a:r>
              <a:rPr lang="en-US" sz="700" dirty="0">
                <a:latin typeface="Arial" panose="020B0604020202020204" pitchFamily="34" charset="0"/>
                <a:cs typeface="Arial" panose="020B0604020202020204" pitchFamily="34" charset="0"/>
              </a:rPr>
              <a:t>Sohn, H. Y. (2023). Flash Ironmaking. CRC Press. https://doi.org/10.1201/9781003342199</a:t>
            </a:r>
          </a:p>
          <a:p>
            <a:pPr lvl="0">
              <a:lnSpc>
                <a:spcPct val="120000"/>
              </a:lnSpc>
              <a:spcBef>
                <a:spcPts val="0"/>
              </a:spcBef>
            </a:pPr>
            <a:r>
              <a:rPr lang="en-US" sz="700" dirty="0">
                <a:latin typeface="Arial" panose="020B0604020202020204" pitchFamily="34" charset="0"/>
                <a:cs typeface="Arial" panose="020B0604020202020204" pitchFamily="34" charset="0"/>
              </a:rPr>
              <a:t>Sohn, H. Y., &amp; </a:t>
            </a:r>
            <a:r>
              <a:rPr lang="en-US" sz="700" dirty="0" err="1">
                <a:latin typeface="Arial" panose="020B0604020202020204" pitchFamily="34" charset="0"/>
                <a:cs typeface="Arial" panose="020B0604020202020204" pitchFamily="34" charset="0"/>
              </a:rPr>
              <a:t>Mohassab</a:t>
            </a:r>
            <a:r>
              <a:rPr lang="en-US" sz="700" dirty="0">
                <a:latin typeface="Arial" panose="020B0604020202020204" pitchFamily="34" charset="0"/>
                <a:cs typeface="Arial" panose="020B0604020202020204" pitchFamily="34" charset="0"/>
              </a:rPr>
              <a:t>, Y. (2016). Development of a Novel Flash Ironmaking Technology with Greatly Reduced Energy Consumption and CO2 Emissions. Journal of Sustainable Metallurgy, 2(3), 216–227. https://doi.org/10.1007/s40831-016-0054-8</a:t>
            </a:r>
          </a:p>
          <a:p>
            <a:pPr lvl="0">
              <a:lnSpc>
                <a:spcPct val="120000"/>
              </a:lnSpc>
              <a:spcBef>
                <a:spcPts val="0"/>
              </a:spcBef>
            </a:pPr>
            <a:r>
              <a:rPr lang="en-US" sz="700" dirty="0">
                <a:latin typeface="Arial" panose="020B0604020202020204" pitchFamily="34" charset="0"/>
                <a:cs typeface="Arial" panose="020B0604020202020204" pitchFamily="34" charset="0"/>
              </a:rPr>
              <a:t>Statista.com. (2024). Industrial Robotics—Europe. Statista. https://www.statista.com/outlook/tmo/robotics/industrial-robotics/europe</a:t>
            </a:r>
          </a:p>
          <a:p>
            <a:pPr lvl="0">
              <a:lnSpc>
                <a:spcPct val="120000"/>
              </a:lnSpc>
              <a:spcBef>
                <a:spcPts val="0"/>
              </a:spcBef>
            </a:pPr>
            <a:r>
              <a:rPr lang="en-US" sz="700" dirty="0" err="1">
                <a:latin typeface="Arial" panose="020B0604020202020204" pitchFamily="34" charset="0"/>
                <a:cs typeface="Arial" panose="020B0604020202020204" pitchFamily="34" charset="0"/>
              </a:rPr>
              <a:t>Szőke</a:t>
            </a:r>
            <a:r>
              <a:rPr lang="en-US" sz="700" dirty="0">
                <a:latin typeface="Arial" panose="020B0604020202020204" pitchFamily="34" charset="0"/>
                <a:cs typeface="Arial" panose="020B0604020202020204" pitchFamily="34" charset="0"/>
              </a:rPr>
              <a:t> J., &amp; </a:t>
            </a:r>
            <a:r>
              <a:rPr lang="en-US" sz="700" dirty="0" err="1">
                <a:latin typeface="Arial" panose="020B0604020202020204" pitchFamily="34" charset="0"/>
                <a:cs typeface="Arial" panose="020B0604020202020204" pitchFamily="34" charset="0"/>
              </a:rPr>
              <a:t>Kusica</a:t>
            </a:r>
            <a:r>
              <a:rPr lang="en-US" sz="700" dirty="0">
                <a:latin typeface="Arial" panose="020B0604020202020204" pitchFamily="34" charset="0"/>
                <a:cs typeface="Arial" panose="020B0604020202020204" pitchFamily="34" charset="0"/>
              </a:rPr>
              <a:t> K. (2023). Military Assistance to Ukraine and Its Significance in the Russo-Ukrainian War. Social Sciences, 12(5), 294. https://doi.org/10.3390/socsci12050294</a:t>
            </a:r>
          </a:p>
          <a:p>
            <a:pPr lvl="0">
              <a:lnSpc>
                <a:spcPct val="120000"/>
              </a:lnSpc>
              <a:spcBef>
                <a:spcPts val="0"/>
              </a:spcBef>
            </a:pPr>
            <a:r>
              <a:rPr lang="en-US" sz="700" dirty="0" err="1">
                <a:latin typeface="Arial" panose="020B0604020202020204" pitchFamily="34" charset="0"/>
                <a:cs typeface="Arial" panose="020B0604020202020204" pitchFamily="34" charset="0"/>
              </a:rPr>
              <a:t>Szűcs</a:t>
            </a:r>
            <a:r>
              <a:rPr lang="en-US" sz="700" dirty="0">
                <a:latin typeface="Arial" panose="020B0604020202020204" pitchFamily="34" charset="0"/>
                <a:cs typeface="Arial" panose="020B0604020202020204" pitchFamily="34" charset="0"/>
              </a:rPr>
              <a:t>, A. E. (2018). </a:t>
            </a:r>
            <a:r>
              <a:rPr lang="en-US" sz="700" dirty="0" err="1">
                <a:latin typeface="Arial" panose="020B0604020202020204" pitchFamily="34" charset="0"/>
                <a:cs typeface="Arial" panose="020B0604020202020204" pitchFamily="34" charset="0"/>
              </a:rPr>
              <a:t>Judical</a:t>
            </a:r>
            <a:r>
              <a:rPr lang="en-US" sz="700" dirty="0">
                <a:latin typeface="Arial" panose="020B0604020202020204" pitchFamily="34" charset="0"/>
                <a:cs typeface="Arial" panose="020B0604020202020204" pitchFamily="34" charset="0"/>
              </a:rPr>
              <a:t> Review of the Merger Decisions of the European Commission. Pro </a:t>
            </a:r>
            <a:r>
              <a:rPr lang="en-US" sz="700" dirty="0" err="1">
                <a:latin typeface="Arial" panose="020B0604020202020204" pitchFamily="34" charset="0"/>
                <a:cs typeface="Arial" panose="020B0604020202020204" pitchFamily="34" charset="0"/>
              </a:rPr>
              <a:t>Publico</a:t>
            </a:r>
            <a:r>
              <a:rPr lang="en-US" sz="700" dirty="0">
                <a:latin typeface="Arial" panose="020B0604020202020204" pitchFamily="34" charset="0"/>
                <a:cs typeface="Arial" panose="020B0604020202020204" pitchFamily="34" charset="0"/>
              </a:rPr>
              <a:t> Bono – Public Administration, 6(1), Article 1.</a:t>
            </a:r>
          </a:p>
          <a:p>
            <a:pPr lvl="0">
              <a:lnSpc>
                <a:spcPct val="120000"/>
              </a:lnSpc>
              <a:spcBef>
                <a:spcPts val="0"/>
              </a:spcBef>
            </a:pPr>
            <a:r>
              <a:rPr lang="en-US" sz="700" dirty="0">
                <a:latin typeface="Arial" panose="020B0604020202020204" pitchFamily="34" charset="0"/>
                <a:cs typeface="Arial" panose="020B0604020202020204" pitchFamily="34" charset="0"/>
              </a:rPr>
              <a:t>Taksás, B. (2019). Trinity of </a:t>
            </a:r>
            <a:r>
              <a:rPr lang="en-US" sz="700" dirty="0" err="1">
                <a:latin typeface="Arial" panose="020B0604020202020204" pitchFamily="34" charset="0"/>
                <a:cs typeface="Arial" panose="020B0604020202020204" pitchFamily="34" charset="0"/>
              </a:rPr>
              <a:t>Defence</a:t>
            </a:r>
            <a:r>
              <a:rPr lang="en-US" sz="700" dirty="0">
                <a:latin typeface="Arial" panose="020B0604020202020204" pitchFamily="34" charset="0"/>
                <a:cs typeface="Arial" panose="020B0604020202020204" pitchFamily="34" charset="0"/>
              </a:rPr>
              <a:t> Industry. Economics and Management, 1, 71–78.</a:t>
            </a:r>
          </a:p>
          <a:p>
            <a:pPr lvl="0">
              <a:lnSpc>
                <a:spcPct val="120000"/>
              </a:lnSpc>
              <a:spcBef>
                <a:spcPts val="0"/>
              </a:spcBef>
            </a:pPr>
            <a:r>
              <a:rPr lang="en-US" sz="700" dirty="0">
                <a:latin typeface="Arial" panose="020B0604020202020204" pitchFamily="34" charset="0"/>
                <a:cs typeface="Arial" panose="020B0604020202020204" pitchFamily="34" charset="0"/>
              </a:rPr>
              <a:t>The Economist. (2024, September 17). Chinese overcapacity is crushing the global steel industry. The Economist. https://www.economist.com/business/2024/09/17/chinese-overcapacity-is-crushing-the-global-steel-industry</a:t>
            </a:r>
          </a:p>
          <a:p>
            <a:pPr lvl="0">
              <a:lnSpc>
                <a:spcPct val="120000"/>
              </a:lnSpc>
              <a:spcBef>
                <a:spcPts val="0"/>
              </a:spcBef>
            </a:pPr>
            <a:r>
              <a:rPr lang="en-US" sz="700" dirty="0" err="1">
                <a:latin typeface="Arial" panose="020B0604020202020204" pitchFamily="34" charset="0"/>
                <a:cs typeface="Arial" panose="020B0604020202020204" pitchFamily="34" charset="0"/>
              </a:rPr>
              <a:t>Thormann</a:t>
            </a:r>
            <a:r>
              <a:rPr lang="en-US" sz="700" dirty="0">
                <a:latin typeface="Arial" panose="020B0604020202020204" pitchFamily="34" charset="0"/>
                <a:cs typeface="Arial" panose="020B0604020202020204" pitchFamily="34" charset="0"/>
              </a:rPr>
              <a:t>, L., </a:t>
            </a:r>
            <a:r>
              <a:rPr lang="en-US" sz="700" dirty="0" err="1">
                <a:latin typeface="Arial" panose="020B0604020202020204" pitchFamily="34" charset="0"/>
                <a:cs typeface="Arial" panose="020B0604020202020204" pitchFamily="34" charset="0"/>
              </a:rPr>
              <a:t>Neuling</a:t>
            </a:r>
            <a:r>
              <a:rPr lang="en-US" sz="700" dirty="0">
                <a:latin typeface="Arial" panose="020B0604020202020204" pitchFamily="34" charset="0"/>
                <a:cs typeface="Arial" panose="020B0604020202020204" pitchFamily="34" charset="0"/>
              </a:rPr>
              <a:t>, U., &amp; </a:t>
            </a:r>
            <a:r>
              <a:rPr lang="en-US" sz="700" dirty="0" err="1">
                <a:latin typeface="Arial" panose="020B0604020202020204" pitchFamily="34" charset="0"/>
                <a:cs typeface="Arial" panose="020B0604020202020204" pitchFamily="34" charset="0"/>
              </a:rPr>
              <a:t>Kaltschmitt</a:t>
            </a:r>
            <a:r>
              <a:rPr lang="en-US" sz="700" dirty="0">
                <a:latin typeface="Arial" panose="020B0604020202020204" pitchFamily="34" charset="0"/>
                <a:cs typeface="Arial" panose="020B0604020202020204" pitchFamily="34" charset="0"/>
              </a:rPr>
              <a:t>, M. (2021). Opportunities and Challenges of the European Green Deal for the Chemical Industry: An Approach Measuring Innovations in Bioeconomy. Resources, 10(9), 91. https://doi.org/10.3390/resources10090091</a:t>
            </a:r>
          </a:p>
          <a:p>
            <a:pPr lvl="0">
              <a:lnSpc>
                <a:spcPct val="120000"/>
              </a:lnSpc>
              <a:spcBef>
                <a:spcPts val="0"/>
              </a:spcBef>
            </a:pPr>
            <a:r>
              <a:rPr lang="en-US" sz="700" dirty="0">
                <a:latin typeface="Arial" panose="020B0604020202020204" pitchFamily="34" charset="0"/>
                <a:cs typeface="Arial" panose="020B0604020202020204" pitchFamily="34" charset="0"/>
              </a:rPr>
              <a:t>Tian, W. (2023). Research progress of laser lithography. Journal of Physics: Conference Series, 2608(1), 012016. https://doi.org/10.1088/1742-6596/2608/1/012016</a:t>
            </a:r>
          </a:p>
          <a:p>
            <a:pPr lvl="0">
              <a:lnSpc>
                <a:spcPct val="120000"/>
              </a:lnSpc>
              <a:spcBef>
                <a:spcPts val="0"/>
              </a:spcBef>
            </a:pPr>
            <a:r>
              <a:rPr lang="en-US" sz="700" dirty="0">
                <a:latin typeface="Arial" panose="020B0604020202020204" pitchFamily="34" charset="0"/>
                <a:cs typeface="Arial" panose="020B0604020202020204" pitchFamily="34" charset="0"/>
              </a:rPr>
              <a:t>Torres de Miranda Pinto, J., &amp; Diemer, A. (2020). Supply chain integration strategies and circularity in the European steel industry. Resources, Conservation and Recycling, 153, 104517. https://doi.org/10.1016/j.resconrec.2019.104517</a:t>
            </a:r>
          </a:p>
          <a:p>
            <a:pPr lvl="0">
              <a:lnSpc>
                <a:spcPct val="120000"/>
              </a:lnSpc>
              <a:spcBef>
                <a:spcPts val="0"/>
              </a:spcBef>
            </a:pPr>
            <a:r>
              <a:rPr lang="en-US" sz="700" dirty="0" err="1">
                <a:latin typeface="Arial" panose="020B0604020202020204" pitchFamily="34" charset="0"/>
                <a:cs typeface="Arial" panose="020B0604020202020204" pitchFamily="34" charset="0"/>
              </a:rPr>
              <a:t>Vögele</a:t>
            </a:r>
            <a:r>
              <a:rPr lang="en-US" sz="700" dirty="0">
                <a:latin typeface="Arial" panose="020B0604020202020204" pitchFamily="34" charset="0"/>
                <a:cs typeface="Arial" panose="020B0604020202020204" pitchFamily="34" charset="0"/>
              </a:rPr>
              <a:t>, S., Grajewski, M., </a:t>
            </a:r>
            <a:r>
              <a:rPr lang="en-US" sz="700" dirty="0" err="1">
                <a:latin typeface="Arial" panose="020B0604020202020204" pitchFamily="34" charset="0"/>
                <a:cs typeface="Arial" panose="020B0604020202020204" pitchFamily="34" charset="0"/>
              </a:rPr>
              <a:t>Govorukha</a:t>
            </a:r>
            <a:r>
              <a:rPr lang="en-US" sz="700" dirty="0">
                <a:latin typeface="Arial" panose="020B0604020202020204" pitchFamily="34" charset="0"/>
                <a:cs typeface="Arial" panose="020B0604020202020204" pitchFamily="34" charset="0"/>
              </a:rPr>
              <a:t>, K., &amp; </a:t>
            </a:r>
            <a:r>
              <a:rPr lang="en-US" sz="700" dirty="0" err="1">
                <a:latin typeface="Arial" panose="020B0604020202020204" pitchFamily="34" charset="0"/>
                <a:cs typeface="Arial" panose="020B0604020202020204" pitchFamily="34" charset="0"/>
              </a:rPr>
              <a:t>Rübbelke</a:t>
            </a:r>
            <a:r>
              <a:rPr lang="en-US" sz="700" dirty="0">
                <a:latin typeface="Arial" panose="020B0604020202020204" pitchFamily="34" charset="0"/>
                <a:cs typeface="Arial" panose="020B0604020202020204" pitchFamily="34" charset="0"/>
              </a:rPr>
              <a:t>, D. (2020). Challenges for the European steel industry: Analysis, possible consequences and impacts on sustainable development. Applied Energy, 264, 114633. https://doi.org/10.1016/j.apenergy.2020.114633</a:t>
            </a:r>
          </a:p>
          <a:p>
            <a:pPr lvl="0">
              <a:lnSpc>
                <a:spcPct val="120000"/>
              </a:lnSpc>
              <a:spcBef>
                <a:spcPts val="0"/>
              </a:spcBef>
            </a:pPr>
            <a:r>
              <a:rPr lang="en-US" sz="700" dirty="0" err="1">
                <a:latin typeface="Arial" panose="020B0604020202020204" pitchFamily="34" charset="0"/>
                <a:cs typeface="Arial" panose="020B0604020202020204" pitchFamily="34" charset="0"/>
              </a:rPr>
              <a:t>Waszkiewicz</a:t>
            </a:r>
            <a:r>
              <a:rPr lang="en-US" sz="700" dirty="0">
                <a:latin typeface="Arial" panose="020B0604020202020204" pitchFamily="34" charset="0"/>
                <a:cs typeface="Arial" panose="020B0604020202020204" pitchFamily="34" charset="0"/>
              </a:rPr>
              <a:t>, G., &amp; Taksás, B. (2023). Military Spending Among European NATO Members. The Importance of Strategic Factors After 2014. Journal of Security and Sustainability Issues, 13(1), 53–63. https://doi.org/10.47459/jssi.2023.13.5</a:t>
            </a:r>
          </a:p>
          <a:p>
            <a:pPr lvl="0">
              <a:lnSpc>
                <a:spcPct val="120000"/>
              </a:lnSpc>
              <a:spcBef>
                <a:spcPts val="0"/>
              </a:spcBef>
            </a:pPr>
            <a:r>
              <a:rPr lang="en-US" sz="700" dirty="0" err="1">
                <a:latin typeface="Arial" panose="020B0604020202020204" pitchFamily="34" charset="0"/>
                <a:cs typeface="Arial" panose="020B0604020202020204" pitchFamily="34" charset="0"/>
              </a:rPr>
              <a:t>Yerushalmy</a:t>
            </a:r>
            <a:r>
              <a:rPr lang="en-US" sz="700" dirty="0">
                <a:latin typeface="Arial" panose="020B0604020202020204" pitchFamily="34" charset="0"/>
                <a:cs typeface="Arial" panose="020B0604020202020204" pitchFamily="34" charset="0"/>
              </a:rPr>
              <a:t>, J. (2023, March 28). Norwegian company says TikTok data </a:t>
            </a:r>
            <a:r>
              <a:rPr lang="en-US" sz="700" dirty="0" err="1">
                <a:latin typeface="Arial" panose="020B0604020202020204" pitchFamily="34" charset="0"/>
                <a:cs typeface="Arial" panose="020B0604020202020204" pitchFamily="34" charset="0"/>
              </a:rPr>
              <a:t>centre</a:t>
            </a:r>
            <a:r>
              <a:rPr lang="en-US" sz="700" dirty="0">
                <a:latin typeface="Arial" panose="020B0604020202020204" pitchFamily="34" charset="0"/>
                <a:cs typeface="Arial" panose="020B0604020202020204" pitchFamily="34" charset="0"/>
              </a:rPr>
              <a:t> is limiting energy for manufacturing Ukraine ammunition. The Guardian. https://www.theguardian.com/technology/2023/mar/28/energy-hungry-tiktok-data-centre-ukraine-ammunition-production-nammo-norway</a:t>
            </a:r>
          </a:p>
          <a:p>
            <a:pPr lvl="0">
              <a:lnSpc>
                <a:spcPct val="120000"/>
              </a:lnSpc>
              <a:spcBef>
                <a:spcPts val="0"/>
              </a:spcBef>
            </a:pPr>
            <a:r>
              <a:rPr lang="en-US" sz="700" dirty="0" err="1">
                <a:latin typeface="Arial" panose="020B0604020202020204" pitchFamily="34" charset="0"/>
                <a:cs typeface="Arial" panose="020B0604020202020204" pitchFamily="34" charset="0"/>
              </a:rPr>
              <a:t>Yilan</a:t>
            </a:r>
            <a:r>
              <a:rPr lang="en-US" sz="700" dirty="0">
                <a:latin typeface="Arial" panose="020B0604020202020204" pitchFamily="34" charset="0"/>
                <a:cs typeface="Arial" panose="020B0604020202020204" pitchFamily="34" charset="0"/>
              </a:rPr>
              <a:t>, G., </a:t>
            </a:r>
            <a:r>
              <a:rPr lang="en-US" sz="700" dirty="0" err="1">
                <a:latin typeface="Arial" panose="020B0604020202020204" pitchFamily="34" charset="0"/>
                <a:cs typeface="Arial" panose="020B0604020202020204" pitchFamily="34" charset="0"/>
              </a:rPr>
              <a:t>Cordella</a:t>
            </a:r>
            <a:r>
              <a:rPr lang="en-US" sz="700" dirty="0">
                <a:latin typeface="Arial" panose="020B0604020202020204" pitchFamily="34" charset="0"/>
                <a:cs typeface="Arial" panose="020B0604020202020204" pitchFamily="34" charset="0"/>
              </a:rPr>
              <a:t>, M., &amp; </a:t>
            </a:r>
            <a:r>
              <a:rPr lang="en-US" sz="700" dirty="0" err="1">
                <a:latin typeface="Arial" panose="020B0604020202020204" pitchFamily="34" charset="0"/>
                <a:cs typeface="Arial" panose="020B0604020202020204" pitchFamily="34" charset="0"/>
              </a:rPr>
              <a:t>Morone</a:t>
            </a:r>
            <a:r>
              <a:rPr lang="en-US" sz="700" dirty="0">
                <a:latin typeface="Arial" panose="020B0604020202020204" pitchFamily="34" charset="0"/>
                <a:cs typeface="Arial" panose="020B0604020202020204" pitchFamily="34" charset="0"/>
              </a:rPr>
              <a:t>, P. (2022). Evaluating and managing the sustainability of investments in green and sustainable chemistry: An overview of sustainable finance approaches and tools. Current Opinion in Green and Sustainable Chemistry, 36, 100635. https://doi.org/10.1016/j.cogsc.2022.100635</a:t>
            </a:r>
          </a:p>
        </p:txBody>
      </p:sp>
      <p:sp>
        <p:nvSpPr>
          <p:cNvPr id="5" name="Cím 1">
            <a:extLst>
              <a:ext uri="{FF2B5EF4-FFF2-40B4-BE49-F238E27FC236}">
                <a16:creationId xmlns:a16="http://schemas.microsoft.com/office/drawing/2014/main" id="{D21BAABD-01B2-F986-70B5-DE01DAD85CFE}"/>
              </a:ext>
            </a:extLst>
          </p:cNvPr>
          <p:cNvSpPr>
            <a:spLocks noGrp="1"/>
          </p:cNvSpPr>
          <p:nvPr>
            <p:ph type="title"/>
          </p:nvPr>
        </p:nvSpPr>
        <p:spPr>
          <a:xfrm>
            <a:off x="3738880" y="365125"/>
            <a:ext cx="7614920" cy="1325563"/>
          </a:xfrm>
        </p:spPr>
        <p:txBody>
          <a:bodyPr>
            <a:normAutofit/>
          </a:bodyPr>
          <a:lstStyle/>
          <a:p>
            <a:r>
              <a:rPr lang="hu-HU" sz="4800" dirty="0" err="1">
                <a:latin typeface="Arial" panose="020B0604020202020204" pitchFamily="34" charset="0"/>
                <a:cs typeface="Arial" panose="020B0604020202020204" pitchFamily="34" charset="0"/>
              </a:rPr>
              <a:t>Sources</a:t>
            </a:r>
            <a:endParaRPr lang="hu-HU"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88795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F6BBE-C57D-8B4D-58FA-821C8549DB49}"/>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C3867D91-AC78-9258-9131-BC6690D53E1D}"/>
              </a:ext>
            </a:extLst>
          </p:cNvPr>
          <p:cNvSpPr>
            <a:spLocks noGrp="1"/>
          </p:cNvSpPr>
          <p:nvPr>
            <p:ph type="ctrTitle"/>
          </p:nvPr>
        </p:nvSpPr>
        <p:spPr>
          <a:xfrm>
            <a:off x="584200" y="2702559"/>
            <a:ext cx="11023600" cy="685801"/>
          </a:xfrm>
        </p:spPr>
        <p:txBody>
          <a:bodyPr>
            <a:noAutofit/>
          </a:bodyPr>
          <a:lstStyle/>
          <a:p>
            <a:r>
              <a:rPr lang="hu-HU" sz="4400" b="1" dirty="0" err="1">
                <a:latin typeface="Arial" panose="020B0604020202020204" pitchFamily="34" charset="0"/>
                <a:cs typeface="Arial" panose="020B0604020202020204" pitchFamily="34" charset="0"/>
              </a:rPr>
              <a:t>Thank</a:t>
            </a:r>
            <a:r>
              <a:rPr lang="hu-HU" sz="4400" b="1" dirty="0">
                <a:latin typeface="Arial" panose="020B0604020202020204" pitchFamily="34" charset="0"/>
                <a:cs typeface="Arial" panose="020B0604020202020204" pitchFamily="34" charset="0"/>
              </a:rPr>
              <a:t> </a:t>
            </a:r>
            <a:r>
              <a:rPr lang="hu-HU" sz="4400" b="1" dirty="0" err="1">
                <a:latin typeface="Arial" panose="020B0604020202020204" pitchFamily="34" charset="0"/>
                <a:cs typeface="Arial" panose="020B0604020202020204" pitchFamily="34" charset="0"/>
              </a:rPr>
              <a:t>you</a:t>
            </a:r>
            <a:r>
              <a:rPr lang="hu-HU" sz="4400" b="1" dirty="0">
                <a:latin typeface="Arial" panose="020B0604020202020204" pitchFamily="34" charset="0"/>
                <a:cs typeface="Arial" panose="020B0604020202020204" pitchFamily="34" charset="0"/>
              </a:rPr>
              <a:t> </a:t>
            </a:r>
            <a:r>
              <a:rPr lang="hu-HU" sz="4400" b="1" dirty="0" err="1">
                <a:latin typeface="Arial" panose="020B0604020202020204" pitchFamily="34" charset="0"/>
                <a:cs typeface="Arial" panose="020B0604020202020204" pitchFamily="34" charset="0"/>
              </a:rPr>
              <a:t>for</a:t>
            </a:r>
            <a:r>
              <a:rPr lang="hu-HU" sz="4400" b="1" dirty="0">
                <a:latin typeface="Arial" panose="020B0604020202020204" pitchFamily="34" charset="0"/>
                <a:cs typeface="Arial" panose="020B0604020202020204" pitchFamily="34" charset="0"/>
              </a:rPr>
              <a:t> </a:t>
            </a:r>
            <a:r>
              <a:rPr lang="hu-HU" sz="4400" b="1" dirty="0" err="1">
                <a:latin typeface="Arial" panose="020B0604020202020204" pitchFamily="34" charset="0"/>
                <a:cs typeface="Arial" panose="020B0604020202020204" pitchFamily="34" charset="0"/>
              </a:rPr>
              <a:t>your</a:t>
            </a:r>
            <a:r>
              <a:rPr lang="hu-HU" sz="4400" b="1" dirty="0">
                <a:latin typeface="Arial" panose="020B0604020202020204" pitchFamily="34" charset="0"/>
                <a:cs typeface="Arial" panose="020B0604020202020204" pitchFamily="34" charset="0"/>
              </a:rPr>
              <a:t> </a:t>
            </a:r>
            <a:r>
              <a:rPr lang="hu-HU" sz="4400" b="1" dirty="0" err="1">
                <a:latin typeface="Arial" panose="020B0604020202020204" pitchFamily="34" charset="0"/>
                <a:cs typeface="Arial" panose="020B0604020202020204" pitchFamily="34" charset="0"/>
              </a:rPr>
              <a:t>attention</a:t>
            </a:r>
            <a:r>
              <a:rPr lang="hu-HU" sz="4400" b="1" dirty="0">
                <a:latin typeface="Arial" panose="020B0604020202020204" pitchFamily="34" charset="0"/>
                <a:cs typeface="Arial" panose="020B0604020202020204" pitchFamily="34" charset="0"/>
              </a:rPr>
              <a:t>!</a:t>
            </a:r>
          </a:p>
        </p:txBody>
      </p:sp>
      <p:sp>
        <p:nvSpPr>
          <p:cNvPr id="3" name="Alcím 2">
            <a:extLst>
              <a:ext uri="{FF2B5EF4-FFF2-40B4-BE49-F238E27FC236}">
                <a16:creationId xmlns:a16="http://schemas.microsoft.com/office/drawing/2014/main" id="{7B8A4451-BE67-241D-DD22-BBB4636751D5}"/>
              </a:ext>
            </a:extLst>
          </p:cNvPr>
          <p:cNvSpPr>
            <a:spLocks noGrp="1"/>
          </p:cNvSpPr>
          <p:nvPr>
            <p:ph type="subTitle" idx="1"/>
          </p:nvPr>
        </p:nvSpPr>
        <p:spPr>
          <a:xfrm>
            <a:off x="1524000" y="3820160"/>
            <a:ext cx="9144000" cy="1432560"/>
          </a:xfrm>
        </p:spPr>
        <p:txBody>
          <a:bodyPr>
            <a:normAutofit/>
          </a:bodyPr>
          <a:lstStyle/>
          <a:p>
            <a:endParaRPr lang="hu-HU" dirty="0">
              <a:latin typeface="Arial" panose="020B0604020202020204" pitchFamily="34" charset="0"/>
              <a:cs typeface="Arial" panose="020B0604020202020204" pitchFamily="34" charset="0"/>
            </a:endParaRPr>
          </a:p>
          <a:p>
            <a:r>
              <a:rPr lang="hu-HU" dirty="0">
                <a:latin typeface="Arial" panose="020B0604020202020204" pitchFamily="34" charset="0"/>
                <a:cs typeface="Arial" panose="020B0604020202020204" pitchFamily="34" charset="0"/>
              </a:rPr>
              <a:t>hegedus.ferenc@uni-nke.hu, 022-29138</a:t>
            </a:r>
          </a:p>
        </p:txBody>
      </p:sp>
    </p:spTree>
    <p:extLst>
      <p:ext uri="{BB962C8B-B14F-4D97-AF65-F5344CB8AC3E}">
        <p14:creationId xmlns:p14="http://schemas.microsoft.com/office/powerpoint/2010/main" val="2649666106"/>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641</TotalTime>
  <Words>4743</Words>
  <Application>Microsoft Office PowerPoint</Application>
  <PresentationFormat>Szélesvásznú</PresentationFormat>
  <Paragraphs>196</Paragraphs>
  <Slides>27</Slides>
  <Notes>0</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27</vt:i4>
      </vt:variant>
    </vt:vector>
  </HeadingPairs>
  <TitlesOfParts>
    <vt:vector size="32" baseType="lpstr">
      <vt:lpstr>Aptos</vt:lpstr>
      <vt:lpstr>Aptos Display</vt:lpstr>
      <vt:lpstr>Arial</vt:lpstr>
      <vt:lpstr>Arial Narrow</vt:lpstr>
      <vt:lpstr>Office-téma</vt:lpstr>
      <vt:lpstr>Main Challenges of the European defence industry in light of the Russo-Ukrainian War</vt:lpstr>
      <vt:lpstr>Introduction</vt:lpstr>
      <vt:lpstr>Agenda</vt:lpstr>
      <vt:lpstr>The state of the European defence industry</vt:lpstr>
      <vt:lpstr>Research aim</vt:lpstr>
      <vt:lpstr>Methodology</vt:lpstr>
      <vt:lpstr>Literature review</vt:lpstr>
      <vt:lpstr>PowerPoint-bemutató</vt:lpstr>
      <vt:lpstr>Literature review</vt:lpstr>
      <vt:lpstr>The defence industrial trilemma model</vt:lpstr>
      <vt:lpstr>PowerPoint-bemutató</vt:lpstr>
      <vt:lpstr>Technological excellence dimension</vt:lpstr>
      <vt:lpstr>Competitiveness and affordability</vt:lpstr>
      <vt:lpstr>Security of supply dimension</vt:lpstr>
      <vt:lpstr>The erosion of balance in the trilemma</vt:lpstr>
      <vt:lpstr>The Russo‑Ukrainian War as a stress test</vt:lpstr>
      <vt:lpstr>The role of supporting industries</vt:lpstr>
      <vt:lpstr>Steel industry: challenges and paradoxes</vt:lpstr>
      <vt:lpstr>Chemical industry: competitiveness versus sustainability</vt:lpstr>
      <vt:lpstr>Semiconductor industry: strategic vulnerability</vt:lpstr>
      <vt:lpstr>Industrial robotics: strengths and weaknesses</vt:lpstr>
      <vt:lpstr>Structural dependencies and ownership issues</vt:lpstr>
      <vt:lpstr>Policy implications and possible directions</vt:lpstr>
      <vt:lpstr>Closing reflections</vt:lpstr>
      <vt:lpstr>Sources</vt:lpstr>
      <vt:lpstr>Sources</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Hegedűs Ferenc</dc:creator>
  <cp:lastModifiedBy>Hegedűs Ferenc</cp:lastModifiedBy>
  <cp:revision>25</cp:revision>
  <dcterms:created xsi:type="dcterms:W3CDTF">2026-04-19T08:15:58Z</dcterms:created>
  <dcterms:modified xsi:type="dcterms:W3CDTF">2026-09-16T08:57:15Z</dcterms:modified>
</cp:coreProperties>
</file>