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8"/>
  </p:notesMasterIdLst>
  <p:sldIdLst>
    <p:sldId id="404" r:id="rId2"/>
    <p:sldId id="446" r:id="rId3"/>
    <p:sldId id="443" r:id="rId4"/>
    <p:sldId id="437" r:id="rId5"/>
    <p:sldId id="451" r:id="rId6"/>
    <p:sldId id="427" r:id="rId7"/>
    <p:sldId id="442" r:id="rId8"/>
    <p:sldId id="435" r:id="rId9"/>
    <p:sldId id="444" r:id="rId10"/>
    <p:sldId id="436" r:id="rId11"/>
    <p:sldId id="448" r:id="rId12"/>
    <p:sldId id="447" r:id="rId13"/>
    <p:sldId id="450" r:id="rId14"/>
    <p:sldId id="445" r:id="rId15"/>
    <p:sldId id="438" r:id="rId16"/>
    <p:sldId id="426"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6244"/>
    <a:srgbClr val="7D6E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3979" autoAdjust="0"/>
  </p:normalViewPr>
  <p:slideViewPr>
    <p:cSldViewPr>
      <p:cViewPr varScale="1">
        <p:scale>
          <a:sx n="69" d="100"/>
          <a:sy n="69" d="100"/>
        </p:scale>
        <p:origin x="1224" y="44"/>
      </p:cViewPr>
      <p:guideLst>
        <p:guide orient="horz" pos="2160"/>
        <p:guide pos="2880"/>
      </p:guideLst>
    </p:cSldViewPr>
  </p:slideViewPr>
  <p:outlineViewPr>
    <p:cViewPr>
      <p:scale>
        <a:sx n="33" d="100"/>
        <a:sy n="33" d="100"/>
      </p:scale>
      <p:origin x="0" y="-12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8D774-3AC8-4BAC-A5A5-40F00DFFCDCB}" type="datetimeFigureOut">
              <a:rPr lang="hu-HU" smtClean="0"/>
              <a:pPr/>
              <a:t>2021.05.12.</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1BFA5-15B3-4659-B540-B68E684F3264}" type="slidenum">
              <a:rPr lang="hu-HU" smtClean="0"/>
              <a:pPr/>
              <a:t>‹#›</a:t>
            </a:fld>
            <a:endParaRPr lang="hu-HU"/>
          </a:p>
        </p:txBody>
      </p:sp>
    </p:spTree>
    <p:extLst>
      <p:ext uri="{BB962C8B-B14F-4D97-AF65-F5344CB8AC3E}">
        <p14:creationId xmlns:p14="http://schemas.microsoft.com/office/powerpoint/2010/main" val="225349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a:t>
            </a:fld>
            <a:endParaRPr lang="hu-HU"/>
          </a:p>
        </p:txBody>
      </p:sp>
    </p:spTree>
    <p:extLst>
      <p:ext uri="{BB962C8B-B14F-4D97-AF65-F5344CB8AC3E}">
        <p14:creationId xmlns:p14="http://schemas.microsoft.com/office/powerpoint/2010/main" val="2421129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10</a:t>
            </a:fld>
            <a:endParaRPr lang="hu-HU"/>
          </a:p>
        </p:txBody>
      </p:sp>
    </p:spTree>
    <p:extLst>
      <p:ext uri="{BB962C8B-B14F-4D97-AF65-F5344CB8AC3E}">
        <p14:creationId xmlns:p14="http://schemas.microsoft.com/office/powerpoint/2010/main" val="251077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11</a:t>
            </a:fld>
            <a:endParaRPr lang="hu-HU"/>
          </a:p>
        </p:txBody>
      </p:sp>
    </p:spTree>
    <p:extLst>
      <p:ext uri="{BB962C8B-B14F-4D97-AF65-F5344CB8AC3E}">
        <p14:creationId xmlns:p14="http://schemas.microsoft.com/office/powerpoint/2010/main" val="358318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12</a:t>
            </a:fld>
            <a:endParaRPr lang="hu-HU"/>
          </a:p>
        </p:txBody>
      </p:sp>
    </p:spTree>
    <p:extLst>
      <p:ext uri="{BB962C8B-B14F-4D97-AF65-F5344CB8AC3E}">
        <p14:creationId xmlns:p14="http://schemas.microsoft.com/office/powerpoint/2010/main" val="4067866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13</a:t>
            </a:fld>
            <a:endParaRPr lang="hu-HU"/>
          </a:p>
        </p:txBody>
      </p:sp>
    </p:spTree>
    <p:extLst>
      <p:ext uri="{BB962C8B-B14F-4D97-AF65-F5344CB8AC3E}">
        <p14:creationId xmlns:p14="http://schemas.microsoft.com/office/powerpoint/2010/main" val="2600255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14</a:t>
            </a:fld>
            <a:endParaRPr lang="hu-HU"/>
          </a:p>
        </p:txBody>
      </p:sp>
    </p:spTree>
    <p:extLst>
      <p:ext uri="{BB962C8B-B14F-4D97-AF65-F5344CB8AC3E}">
        <p14:creationId xmlns:p14="http://schemas.microsoft.com/office/powerpoint/2010/main" val="4088767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15</a:t>
            </a:fld>
            <a:endParaRPr lang="hu-HU"/>
          </a:p>
        </p:txBody>
      </p:sp>
    </p:spTree>
    <p:extLst>
      <p:ext uri="{BB962C8B-B14F-4D97-AF65-F5344CB8AC3E}">
        <p14:creationId xmlns:p14="http://schemas.microsoft.com/office/powerpoint/2010/main" val="4218985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917575" y="744538"/>
            <a:ext cx="4962525" cy="3722687"/>
          </a:xfrm>
        </p:spPr>
      </p:sp>
      <p:sp>
        <p:nvSpPr>
          <p:cNvPr id="3" name="Jegyzetek helye 2"/>
          <p:cNvSpPr>
            <a:spLocks noGrp="1"/>
          </p:cNvSpPr>
          <p:nvPr>
            <p:ph type="body" idx="1"/>
          </p:nvPr>
        </p:nvSpPr>
        <p:spPr/>
        <p:txBody>
          <a:bodyPr/>
          <a:lstStyle/>
          <a:p>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CDA5C11E-540C-488B-B718-84796C0B45F1}" type="slidenum">
              <a:rPr lang="hu-HU" smtClean="0"/>
              <a:t>16</a:t>
            </a:fld>
            <a:endParaRPr lang="hu-HU"/>
          </a:p>
        </p:txBody>
      </p:sp>
    </p:spTree>
    <p:extLst>
      <p:ext uri="{BB962C8B-B14F-4D97-AF65-F5344CB8AC3E}">
        <p14:creationId xmlns:p14="http://schemas.microsoft.com/office/powerpoint/2010/main" val="7403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2</a:t>
            </a:fld>
            <a:endParaRPr lang="hu-HU"/>
          </a:p>
        </p:txBody>
      </p:sp>
    </p:spTree>
    <p:extLst>
      <p:ext uri="{BB962C8B-B14F-4D97-AF65-F5344CB8AC3E}">
        <p14:creationId xmlns:p14="http://schemas.microsoft.com/office/powerpoint/2010/main" val="2783611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3</a:t>
            </a:fld>
            <a:endParaRPr lang="hu-HU"/>
          </a:p>
        </p:txBody>
      </p:sp>
    </p:spTree>
    <p:extLst>
      <p:ext uri="{BB962C8B-B14F-4D97-AF65-F5344CB8AC3E}">
        <p14:creationId xmlns:p14="http://schemas.microsoft.com/office/powerpoint/2010/main" val="3243450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4</a:t>
            </a:fld>
            <a:endParaRPr lang="hu-HU"/>
          </a:p>
        </p:txBody>
      </p:sp>
    </p:spTree>
    <p:extLst>
      <p:ext uri="{BB962C8B-B14F-4D97-AF65-F5344CB8AC3E}">
        <p14:creationId xmlns:p14="http://schemas.microsoft.com/office/powerpoint/2010/main" val="2903598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5</a:t>
            </a:fld>
            <a:endParaRPr lang="hu-HU"/>
          </a:p>
        </p:txBody>
      </p:sp>
    </p:spTree>
    <p:extLst>
      <p:ext uri="{BB962C8B-B14F-4D97-AF65-F5344CB8AC3E}">
        <p14:creationId xmlns:p14="http://schemas.microsoft.com/office/powerpoint/2010/main" val="1406853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6</a:t>
            </a:fld>
            <a:endParaRPr lang="hu-HU"/>
          </a:p>
        </p:txBody>
      </p:sp>
    </p:spTree>
    <p:extLst>
      <p:ext uri="{BB962C8B-B14F-4D97-AF65-F5344CB8AC3E}">
        <p14:creationId xmlns:p14="http://schemas.microsoft.com/office/powerpoint/2010/main" val="69650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7</a:t>
            </a:fld>
            <a:endParaRPr lang="hu-HU"/>
          </a:p>
        </p:txBody>
      </p:sp>
    </p:spTree>
    <p:extLst>
      <p:ext uri="{BB962C8B-B14F-4D97-AF65-F5344CB8AC3E}">
        <p14:creationId xmlns:p14="http://schemas.microsoft.com/office/powerpoint/2010/main" val="2316499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8</a:t>
            </a:fld>
            <a:endParaRPr lang="hu-HU"/>
          </a:p>
        </p:txBody>
      </p:sp>
    </p:spTree>
    <p:extLst>
      <p:ext uri="{BB962C8B-B14F-4D97-AF65-F5344CB8AC3E}">
        <p14:creationId xmlns:p14="http://schemas.microsoft.com/office/powerpoint/2010/main" val="51645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also in education where children, teachers and parents[7] were all challenged by digital education. E-government services in a broader definition include any form of information and communication technologies used in public administration[8], providing connection among citizens, among businesses and state agencies and also among state agencies. These services can improve transparency, decrease the level of corruption, positively affect economic growth and increase convenience[9]. The cost saving bases on two pillars (1) the citizens and businesses save time and effort to handle their issues personally in one stop shops of the public administration, (2) less one stop shops need to be maintained because of the smaller number of personally handled cases. There is no need to digitalize the paper-based documents anymore and better data collection are available to the central body of public administration on which evidence-based policy decisions can be issued. Connections among government agencies become also more precise and quicker, government effectiveness improves. State capacity matters in the fight against the Covid -19 pandemic, increased government effectiveness is significantly associated with lower death rates[10]. According to the predictions, new technologies would be significantly adopted in the processes of public administration, like cloud computing, big data analysis, text, image and voice processing, encryption and cybersecurity by 2025 [11]. These developments will also reshape connections between end users and governmental bodies. Citizens and businesses are the main end user groups of e-governmental services. Therefore, not only citizens perception [12][13][14], but also business actors’ perceptions should be examined closer [15][16][17].</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4B91BFA5-15B3-4659-B540-B68E684F3264}" type="slidenum">
              <a:rPr lang="hu-HU" smtClean="0"/>
              <a:pPr/>
              <a:t>9</a:t>
            </a:fld>
            <a:endParaRPr lang="hu-HU"/>
          </a:p>
        </p:txBody>
      </p:sp>
    </p:spTree>
    <p:extLst>
      <p:ext uri="{BB962C8B-B14F-4D97-AF65-F5344CB8AC3E}">
        <p14:creationId xmlns:p14="http://schemas.microsoft.com/office/powerpoint/2010/main" val="115555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02736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397476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96808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457200" y="292100"/>
            <a:ext cx="8229600" cy="57277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Rectangle 7"/>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hu-HU"/>
          </a:p>
        </p:txBody>
      </p:sp>
      <p:sp>
        <p:nvSpPr>
          <p:cNvPr id="4" name="Rectangle 8"/>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hu-HU"/>
          </a:p>
        </p:txBody>
      </p:sp>
      <p:sp>
        <p:nvSpPr>
          <p:cNvPr id="5" name="Rectangle 9"/>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8B65859-F69E-40EA-A14D-EA632D0AECFA}" type="slidenum">
              <a:rPr lang="hu-HU"/>
              <a:pPr>
                <a:defRPr/>
              </a:pPr>
              <a:t>‹#›</a:t>
            </a:fld>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4495800" y="3886200"/>
            <a:ext cx="4343400" cy="914400"/>
          </a:xfrm>
        </p:spPr>
        <p:txBody>
          <a:bodyPr wrap="square" anchor="t"/>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63462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68186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11"/>
          </p:nvPr>
        </p:nvSpPr>
        <p:spPr/>
        <p:txBody>
          <a:bodyPr/>
          <a:lstStyle>
            <a:lvl1pPr>
              <a:defRPr/>
            </a:lvl1pPr>
          </a:lstStyle>
          <a:p>
            <a:endParaRPr lang="hu-HU"/>
          </a:p>
        </p:txBody>
      </p:sp>
      <p:sp>
        <p:nvSpPr>
          <p:cNvPr id="6"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58769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6" name="Élőláb helye 4"/>
          <p:cNvSpPr>
            <a:spLocks noGrp="1"/>
          </p:cNvSpPr>
          <p:nvPr>
            <p:ph type="ftr" sz="quarter" idx="11"/>
          </p:nvPr>
        </p:nvSpPr>
        <p:spPr/>
        <p:txBody>
          <a:bodyPr/>
          <a:lstStyle>
            <a:lvl1pPr>
              <a:defRPr/>
            </a:lvl1pPr>
          </a:lstStyle>
          <a:p>
            <a:endParaRPr lang="hu-HU"/>
          </a:p>
        </p:txBody>
      </p:sp>
      <p:sp>
        <p:nvSpPr>
          <p:cNvPr id="7"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79017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8" name="Élőláb helye 4"/>
          <p:cNvSpPr>
            <a:spLocks noGrp="1"/>
          </p:cNvSpPr>
          <p:nvPr>
            <p:ph type="ftr" sz="quarter" idx="11"/>
          </p:nvPr>
        </p:nvSpPr>
        <p:spPr/>
        <p:txBody>
          <a:bodyPr/>
          <a:lstStyle>
            <a:lvl1pPr>
              <a:defRPr/>
            </a:lvl1pPr>
          </a:lstStyle>
          <a:p>
            <a:endParaRPr lang="hu-HU"/>
          </a:p>
        </p:txBody>
      </p:sp>
      <p:sp>
        <p:nvSpPr>
          <p:cNvPr id="9"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23436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4" name="Élőláb helye 4"/>
          <p:cNvSpPr>
            <a:spLocks noGrp="1"/>
          </p:cNvSpPr>
          <p:nvPr>
            <p:ph type="ftr" sz="quarter" idx="11"/>
          </p:nvPr>
        </p:nvSpPr>
        <p:spPr/>
        <p:txBody>
          <a:bodyPr/>
          <a:lstStyle>
            <a:lvl1pPr>
              <a:defRPr/>
            </a:lvl1pPr>
          </a:lstStyle>
          <a:p>
            <a:endParaRPr lang="hu-HU"/>
          </a:p>
        </p:txBody>
      </p:sp>
      <p:sp>
        <p:nvSpPr>
          <p:cNvPr id="5"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54986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3" name="Élőláb helye 4"/>
          <p:cNvSpPr>
            <a:spLocks noGrp="1"/>
          </p:cNvSpPr>
          <p:nvPr>
            <p:ph type="ftr" sz="quarter" idx="11"/>
          </p:nvPr>
        </p:nvSpPr>
        <p:spPr/>
        <p:txBody>
          <a:bodyPr/>
          <a:lstStyle>
            <a:lvl1pPr>
              <a:defRPr/>
            </a:lvl1pPr>
          </a:lstStyle>
          <a:p>
            <a:endParaRPr lang="hu-HU"/>
          </a:p>
        </p:txBody>
      </p:sp>
      <p:sp>
        <p:nvSpPr>
          <p:cNvPr id="4"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288659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6" name="Élőláb helye 4"/>
          <p:cNvSpPr>
            <a:spLocks noGrp="1"/>
          </p:cNvSpPr>
          <p:nvPr>
            <p:ph type="ftr" sz="quarter" idx="11"/>
          </p:nvPr>
        </p:nvSpPr>
        <p:spPr/>
        <p:txBody>
          <a:bodyPr/>
          <a:lstStyle>
            <a:lvl1pPr>
              <a:defRPr/>
            </a:lvl1pPr>
          </a:lstStyle>
          <a:p>
            <a:endParaRPr lang="hu-HU"/>
          </a:p>
        </p:txBody>
      </p:sp>
      <p:sp>
        <p:nvSpPr>
          <p:cNvPr id="7"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132796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fld id="{D0C842F9-B804-4A43-94EE-5F8322738895}" type="datetimeFigureOut">
              <a:rPr lang="hu-HU" smtClean="0"/>
              <a:pPr/>
              <a:t>2021.05.12.</a:t>
            </a:fld>
            <a:endParaRPr lang="hu-HU"/>
          </a:p>
        </p:txBody>
      </p:sp>
      <p:sp>
        <p:nvSpPr>
          <p:cNvPr id="6" name="Élőláb helye 4"/>
          <p:cNvSpPr>
            <a:spLocks noGrp="1"/>
          </p:cNvSpPr>
          <p:nvPr>
            <p:ph type="ftr" sz="quarter" idx="11"/>
          </p:nvPr>
        </p:nvSpPr>
        <p:spPr/>
        <p:txBody>
          <a:bodyPr/>
          <a:lstStyle>
            <a:lvl1pPr>
              <a:defRPr/>
            </a:lvl1pPr>
          </a:lstStyle>
          <a:p>
            <a:endParaRPr lang="hu-HU"/>
          </a:p>
        </p:txBody>
      </p:sp>
      <p:sp>
        <p:nvSpPr>
          <p:cNvPr id="7" name="Dia számának helye 5"/>
          <p:cNvSpPr>
            <a:spLocks noGrp="1"/>
          </p:cNvSpPr>
          <p:nvPr>
            <p:ph type="sldNum" sz="quarter" idx="12"/>
          </p:nvPr>
        </p:nvSpPr>
        <p:spPr/>
        <p:txBody>
          <a:bodyPr/>
          <a:lstStyle>
            <a:lvl1pPr>
              <a:defRPr/>
            </a:lvl1pPr>
          </a:lstStyle>
          <a:p>
            <a:fld id="{36DC9BE5-A61F-4210-861E-6E0D5F507CD3}" type="slidenum">
              <a:rPr lang="hu-HU" smtClean="0"/>
              <a:pPr/>
              <a:t>‹#›</a:t>
            </a:fld>
            <a:endParaRPr lang="hu-HU"/>
          </a:p>
        </p:txBody>
      </p:sp>
    </p:spTree>
    <p:extLst>
      <p:ext uri="{BB962C8B-B14F-4D97-AF65-F5344CB8AC3E}">
        <p14:creationId xmlns:p14="http://schemas.microsoft.com/office/powerpoint/2010/main" val="360912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dirty="0"/>
              <a:t>Mintaszöveg szerkesztése</a:t>
            </a:r>
          </a:p>
          <a:p>
            <a:pPr lvl="1"/>
            <a:r>
              <a:rPr lang="hu-HU" altLang="hu-HU" dirty="0"/>
              <a:t>Második szint</a:t>
            </a:r>
          </a:p>
          <a:p>
            <a:pPr lvl="2"/>
            <a:r>
              <a:rPr lang="hu-HU" altLang="hu-HU" dirty="0"/>
              <a:t>Harmadik szint</a:t>
            </a:r>
          </a:p>
          <a:p>
            <a:pPr lvl="3"/>
            <a:r>
              <a:rPr lang="hu-HU" altLang="hu-HU" dirty="0"/>
              <a:t>Negyedik szint</a:t>
            </a:r>
          </a:p>
          <a:p>
            <a:pPr lvl="4"/>
            <a:r>
              <a:rPr lang="hu-HU" altLang="hu-HU" dirty="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fld id="{D0C842F9-B804-4A43-94EE-5F8322738895}" type="datetimeFigureOut">
              <a:rPr lang="hu-HU" smtClean="0"/>
              <a:pPr/>
              <a:t>2021.05.12.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fld id="{36DC9BE5-A61F-4210-861E-6E0D5F507CD3}"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1" fontAlgn="base" hangingPunct="1">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71472" y="1628800"/>
            <a:ext cx="8001056" cy="2500330"/>
          </a:xfrm>
        </p:spPr>
        <p:txBody>
          <a:bodyPr>
            <a:normAutofit fontScale="90000"/>
          </a:bodyPr>
          <a:lstStyle/>
          <a:p>
            <a:r>
              <a:rPr lang="hu-HU" sz="2800" b="1" dirty="0"/>
              <a:t>„Atipikus tömeg” </a:t>
            </a:r>
            <a:r>
              <a:rPr lang="hu-HU" sz="2800" b="1" dirty="0" smtClean="0"/>
              <a:t/>
            </a:r>
            <a:br>
              <a:rPr lang="hu-HU" sz="2800" b="1" dirty="0" smtClean="0"/>
            </a:br>
            <a:r>
              <a:rPr lang="hu-HU" sz="2800" b="1" dirty="0"/>
              <a:t/>
            </a:r>
            <a:br>
              <a:rPr lang="hu-HU" sz="2800" b="1" dirty="0"/>
            </a:br>
            <a:r>
              <a:rPr lang="hu-HU" sz="2800" b="1" i="1" dirty="0" smtClean="0"/>
              <a:t>A </a:t>
            </a:r>
            <a:r>
              <a:rPr lang="hu-HU" sz="2800" b="1" i="1" dirty="0"/>
              <a:t>közigazgatási ügyintézés gyakorlatában az ügyfél adottságaiból </a:t>
            </a:r>
            <a:r>
              <a:rPr lang="hu-HU" sz="2800" b="1" i="1" dirty="0" smtClean="0"/>
              <a:t>eredő </a:t>
            </a:r>
            <a:r>
              <a:rPr lang="hu-HU" sz="2800" b="1" i="1" dirty="0"/>
              <a:t>tényezők vizsgálata – atipikus ügyfélkörök meghatározása és leíró </a:t>
            </a:r>
            <a:r>
              <a:rPr lang="hu-HU" sz="2800" b="1" i="1" dirty="0" smtClean="0"/>
              <a:t>problémaorientált kutatása</a:t>
            </a:r>
            <a:endParaRPr lang="hu-HU" sz="2800" i="1" dirty="0"/>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5"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hu-HU" sz="1800" b="0" i="0" u="none" strike="noStrike" cap="none" normalizeH="0" baseline="0">
              <a:ln>
                <a:noFill/>
              </a:ln>
              <a:solidFill>
                <a:schemeClr val="tx1"/>
              </a:solidFill>
              <a:effectLst/>
              <a:latin typeface="Arial" pitchFamily="34" charset="0"/>
              <a:cs typeface="Arial" pitchFamily="34" charset="0"/>
            </a:endParaRPr>
          </a:p>
        </p:txBody>
      </p:sp>
      <p:sp>
        <p:nvSpPr>
          <p:cNvPr id="6" name="Szövegdoboz 5"/>
          <p:cNvSpPr txBox="1"/>
          <p:nvPr/>
        </p:nvSpPr>
        <p:spPr>
          <a:xfrm>
            <a:off x="827584" y="4941168"/>
            <a:ext cx="8064896" cy="400110"/>
          </a:xfrm>
          <a:prstGeom prst="rect">
            <a:avLst/>
          </a:prstGeom>
          <a:noFill/>
        </p:spPr>
        <p:txBody>
          <a:bodyPr wrap="square" rtlCol="0">
            <a:spAutoFit/>
          </a:bodyPr>
          <a:lstStyle/>
          <a:p>
            <a:r>
              <a:rPr lang="hu-HU" sz="2000" dirty="0">
                <a:latin typeface="Times New Roman" pitchFamily="18" charset="0"/>
                <a:cs typeface="Times New Roman" pitchFamily="18" charset="0"/>
              </a:rPr>
              <a:t>				</a:t>
            </a:r>
          </a:p>
        </p:txBody>
      </p:sp>
      <p:sp>
        <p:nvSpPr>
          <p:cNvPr id="7"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8"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a:ln>
                  <a:noFill/>
                </a:ln>
                <a:solidFill>
                  <a:schemeClr val="tx1"/>
                </a:solidFill>
                <a:effectLst/>
                <a:latin typeface="Arial" pitchFamily="34" charset="0"/>
                <a:cs typeface="Arial" pitchFamily="34" charset="0"/>
              </a:rPr>
              <a:t/>
            </a:r>
            <a:br>
              <a:rPr kumimoji="0" lang="hu-HU" sz="1800" b="0" i="0" u="none" strike="noStrike" cap="none" normalizeH="0" baseline="0">
                <a:ln>
                  <a:noFill/>
                </a:ln>
                <a:solidFill>
                  <a:schemeClr val="tx1"/>
                </a:solidFill>
                <a:effectLst/>
                <a:latin typeface="Arial" pitchFamily="34" charset="0"/>
                <a:cs typeface="Arial" pitchFamily="34" charset="0"/>
              </a:rPr>
            </a:br>
            <a:endParaRPr kumimoji="0" lang="hu-HU"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10"/>
          <p:cNvSpPr>
            <a:spLocks noChangeArrowheads="1"/>
          </p:cNvSpPr>
          <p:nvPr/>
        </p:nvSpPr>
        <p:spPr bwMode="auto">
          <a:xfrm>
            <a:off x="0" y="1409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u-HU"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sz="1800" b="0" i="0" u="none" strike="noStrike" cap="none" normalizeH="0" baseline="0">
              <a:ln>
                <a:noFill/>
              </a:ln>
              <a:solidFill>
                <a:schemeClr val="tx1"/>
              </a:solidFill>
              <a:effectLst/>
              <a:latin typeface="Arial" pitchFamily="34" charset="0"/>
              <a:cs typeface="Arial" pitchFamily="34" charset="0"/>
            </a:endParaRPr>
          </a:p>
        </p:txBody>
      </p:sp>
      <p:pic>
        <p:nvPicPr>
          <p:cNvPr id="13" name="Kép 1"/>
          <p:cNvPicPr>
            <a:picLocks noChangeAspect="1"/>
          </p:cNvPicPr>
          <p:nvPr/>
        </p:nvPicPr>
        <p:blipFill>
          <a:blip r:embed="rId3" cstate="print"/>
          <a:srcRect l="34082" t="8434" r="33728" b="47385"/>
          <a:stretch>
            <a:fillRect/>
          </a:stretch>
        </p:blipFill>
        <p:spPr bwMode="auto">
          <a:xfrm>
            <a:off x="7775320" y="0"/>
            <a:ext cx="1368680" cy="1307367"/>
          </a:xfrm>
          <a:prstGeom prst="ellipse">
            <a:avLst/>
          </a:prstGeom>
          <a:ln>
            <a:noFill/>
          </a:ln>
          <a:effectLst>
            <a:softEdge rad="112500"/>
          </a:effectLst>
        </p:spPr>
      </p:pic>
      <p:sp>
        <p:nvSpPr>
          <p:cNvPr id="11" name="Alcím 10">
            <a:extLst>
              <a:ext uri="{FF2B5EF4-FFF2-40B4-BE49-F238E27FC236}">
                <a16:creationId xmlns:a16="http://schemas.microsoft.com/office/drawing/2014/main" id="{6596CB0B-E498-BF48-A25A-05E906756515}"/>
              </a:ext>
            </a:extLst>
          </p:cNvPr>
          <p:cNvSpPr>
            <a:spLocks noGrp="1"/>
          </p:cNvSpPr>
          <p:nvPr>
            <p:ph type="subTitle" idx="1"/>
          </p:nvPr>
        </p:nvSpPr>
        <p:spPr>
          <a:xfrm>
            <a:off x="1371600" y="4226730"/>
            <a:ext cx="6400800" cy="876300"/>
          </a:xfrm>
        </p:spPr>
        <p:txBody>
          <a:bodyPr/>
          <a:lstStyle/>
          <a:p>
            <a:r>
              <a:rPr lang="hu-HU" dirty="0" smtClean="0"/>
              <a:t>Csuhai Sándor</a:t>
            </a:r>
            <a:endParaRPr lang="hu-HU" dirty="0"/>
          </a:p>
          <a:p>
            <a:r>
              <a:rPr lang="hu-HU" sz="2400" i="1" dirty="0"/>
              <a:t>NKE ITI </a:t>
            </a:r>
          </a:p>
          <a:p>
            <a:r>
              <a:rPr lang="hu-HU" sz="2400" i="1" dirty="0"/>
              <a:t>Társadalomkutatási </a:t>
            </a:r>
            <a:r>
              <a:rPr lang="hu-HU" sz="2400" i="1" dirty="0" smtClean="0"/>
              <a:t>Program</a:t>
            </a:r>
          </a:p>
          <a:p>
            <a:endParaRPr lang="hu-HU" sz="2400" i="1" dirty="0"/>
          </a:p>
          <a:p>
            <a:r>
              <a:rPr lang="hu-HU" sz="2400" dirty="0"/>
              <a:t>2021. május 12.</a:t>
            </a:r>
          </a:p>
        </p:txBody>
      </p:sp>
      <p:sp>
        <p:nvSpPr>
          <p:cNvPr id="12" name="Cím 1"/>
          <p:cNvSpPr txBox="1">
            <a:spLocks/>
          </p:cNvSpPr>
          <p:nvPr/>
        </p:nvSpPr>
        <p:spPr bwMode="auto">
          <a:xfrm>
            <a:off x="1691679" y="0"/>
            <a:ext cx="6080721" cy="115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67500" lnSpcReduction="20000"/>
          </a:bodyPr>
          <a:lstStyle>
            <a:lvl1pPr algn="ctr" rtl="0" eaLnBrk="1" fontAlgn="base" hangingPunct="1">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a:lstStyle>
          <a:p>
            <a:r>
              <a:rPr lang="hu-HU" sz="2400" b="1" dirty="0" smtClean="0"/>
              <a:t>A </a:t>
            </a:r>
            <a:r>
              <a:rPr lang="hu-HU" sz="2400" b="1" dirty="0"/>
              <a:t>KÖZSZOLGÁLTATÁSOK A DIGITÁLIS </a:t>
            </a:r>
            <a:r>
              <a:rPr lang="hu-HU" sz="2400" b="1" dirty="0" smtClean="0"/>
              <a:t>TÁRSADALOMBAN</a:t>
            </a:r>
          </a:p>
          <a:p>
            <a:endParaRPr lang="hu-HU" sz="2400" b="1" dirty="0" smtClean="0"/>
          </a:p>
          <a:p>
            <a:r>
              <a:rPr lang="hu-HU" sz="2400" b="1" dirty="0" smtClean="0"/>
              <a:t>1. Konferencia: </a:t>
            </a:r>
            <a:r>
              <a:rPr lang="hu-HU" sz="2400" b="1" i="1" dirty="0" smtClean="0"/>
              <a:t>A </a:t>
            </a:r>
            <a:r>
              <a:rPr lang="hu-HU" sz="2400" b="1" i="1" dirty="0"/>
              <a:t>DIGITÁLIS TRANSZFORMÁCIÓ ÉS  A KÖZIGAZGATÁSI </a:t>
            </a:r>
            <a:r>
              <a:rPr lang="hu-HU" sz="2400" b="1" i="1" dirty="0" smtClean="0"/>
              <a:t>SZOLGÁLTATÁSOK</a:t>
            </a:r>
            <a:endParaRPr lang="hu-HU" sz="2400" i="1" dirty="0"/>
          </a:p>
        </p:txBody>
      </p:sp>
    </p:spTree>
    <p:extLst>
      <p:ext uri="{BB962C8B-B14F-4D97-AF65-F5344CB8AC3E}">
        <p14:creationId xmlns:p14="http://schemas.microsoft.com/office/powerpoint/2010/main" val="4113341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Két probléma mintázat…</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340768"/>
            <a:ext cx="4104456" cy="931242"/>
          </a:xfrm>
        </p:spPr>
        <p:txBody>
          <a:bodyPr/>
          <a:lstStyle/>
          <a:p>
            <a:pPr marL="0" indent="0">
              <a:buNone/>
            </a:pPr>
            <a:r>
              <a:rPr lang="hu-HU" sz="1600" b="1" dirty="0" smtClean="0"/>
              <a:t>Középkorú </a:t>
            </a:r>
            <a:r>
              <a:rPr lang="hu-HU" sz="1600" b="1" dirty="0"/>
              <a:t>képzettek számára az ügyintézési </a:t>
            </a:r>
            <a:r>
              <a:rPr lang="hu-HU" sz="1600" b="1" dirty="0" smtClean="0"/>
              <a:t>nehézségeinek </a:t>
            </a:r>
            <a:r>
              <a:rPr lang="hu-HU" sz="1600" b="1" dirty="0"/>
              <a:t>megítélése </a:t>
            </a:r>
            <a:r>
              <a:rPr lang="hu-HU" sz="1600" b="1" dirty="0" smtClean="0"/>
              <a:t>ügytípusonként</a:t>
            </a:r>
          </a:p>
          <a:p>
            <a:pPr marL="0" indent="0">
              <a:buNone/>
            </a:pPr>
            <a:r>
              <a:rPr lang="hu-HU" sz="1600" dirty="0" smtClean="0"/>
              <a:t>(</a:t>
            </a:r>
            <a:r>
              <a:rPr lang="hu-HU" sz="1600" dirty="0"/>
              <a:t>Referencia „csoport</a:t>
            </a:r>
            <a:r>
              <a:rPr lang="hu-HU" sz="1600" dirty="0" smtClean="0"/>
              <a:t>”)</a:t>
            </a:r>
            <a:endParaRPr lang="hu-HU" sz="1600" dirty="0"/>
          </a:p>
          <a:p>
            <a:pPr marL="0" indent="0">
              <a:buNone/>
            </a:pPr>
            <a:endParaRPr lang="hu-HU" sz="1600" b="1" dirty="0" smtClean="0"/>
          </a:p>
          <a:p>
            <a:pPr marL="0" indent="0">
              <a:buNone/>
            </a:pPr>
            <a:endParaRPr lang="hu-HU" sz="1600" b="1" dirty="0"/>
          </a:p>
          <a:p>
            <a:pPr marL="0" indent="0">
              <a:buNone/>
            </a:pPr>
            <a:endParaRPr lang="hu-HU" sz="1600" b="1" dirty="0"/>
          </a:p>
        </p:txBody>
      </p:sp>
      <p:sp>
        <p:nvSpPr>
          <p:cNvPr id="9" name="Tartalom helye 2">
            <a:extLst>
              <a:ext uri="{FF2B5EF4-FFF2-40B4-BE49-F238E27FC236}">
                <a16:creationId xmlns:a16="http://schemas.microsoft.com/office/drawing/2014/main" id="{751B12AD-F555-A845-8C66-3A4913382794}"/>
              </a:ext>
            </a:extLst>
          </p:cNvPr>
          <p:cNvSpPr txBox="1">
            <a:spLocks/>
          </p:cNvSpPr>
          <p:nvPr/>
        </p:nvSpPr>
        <p:spPr bwMode="auto">
          <a:xfrm>
            <a:off x="4860032" y="1376382"/>
            <a:ext cx="4104456" cy="612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hu-HU" sz="1600" b="1" dirty="0"/>
              <a:t>Fiatalok számára az ügyintézési nehézségeinek megítélése ügytípusonként</a:t>
            </a:r>
            <a:endParaRPr lang="hu-HU" sz="1600" b="1" dirty="0" smtClean="0"/>
          </a:p>
          <a:p>
            <a:pPr marL="0" indent="0">
              <a:buFont typeface="Arial" charset="0"/>
              <a:buNone/>
            </a:pPr>
            <a:endParaRPr lang="hu-HU" sz="1600" b="1" dirty="0"/>
          </a:p>
        </p:txBody>
      </p:sp>
      <p:pic>
        <p:nvPicPr>
          <p:cNvPr id="10" name="Picture 3" descr="Q10_ugy_nehez_s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045" y="2276872"/>
            <a:ext cx="3423891"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Q10_ugy_nehez_s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2199835"/>
            <a:ext cx="3251837" cy="3533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zis 6"/>
          <p:cNvSpPr/>
          <p:nvPr/>
        </p:nvSpPr>
        <p:spPr>
          <a:xfrm>
            <a:off x="7092280" y="3356992"/>
            <a:ext cx="864096" cy="1080120"/>
          </a:xfrm>
          <a:prstGeom prst="ellipse">
            <a:avLst/>
          </a:prstGeom>
          <a:solidFill>
            <a:schemeClr val="accent1">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artalom helye 2">
            <a:extLst>
              <a:ext uri="{FF2B5EF4-FFF2-40B4-BE49-F238E27FC236}">
                <a16:creationId xmlns:a16="http://schemas.microsoft.com/office/drawing/2014/main" id="{751B12AD-F555-A845-8C66-3A4913382794}"/>
              </a:ext>
            </a:extLst>
          </p:cNvPr>
          <p:cNvSpPr txBox="1">
            <a:spLocks/>
          </p:cNvSpPr>
          <p:nvPr/>
        </p:nvSpPr>
        <p:spPr bwMode="auto">
          <a:xfrm>
            <a:off x="177122" y="5733256"/>
            <a:ext cx="8571342" cy="98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hu-HU" sz="1600" b="1" dirty="0" smtClean="0"/>
              <a:t>De:</a:t>
            </a:r>
          </a:p>
          <a:p>
            <a:pPr marL="0" indent="0">
              <a:buNone/>
            </a:pPr>
            <a:r>
              <a:rPr lang="hu-HU" sz="1400" b="1" i="1" dirty="0" smtClean="0"/>
              <a:t>Bár a </a:t>
            </a:r>
            <a:r>
              <a:rPr lang="hu-HU" sz="1400" b="1" i="1" dirty="0"/>
              <a:t>fiatalok jellemzően tájékozatlanok, tapasztalatlanok a közigazgatási ügyintézésben, mégsem sorolja őket az interjúalanyok többsége az atipikus ügyfelek közé, mert nem igényelnek hosszabb ügyintézési </a:t>
            </a:r>
            <a:r>
              <a:rPr lang="hu-HU" sz="1400" b="1" i="1" dirty="0" smtClean="0"/>
              <a:t>időt, csak más bánásmódot, </a:t>
            </a:r>
            <a:r>
              <a:rPr lang="hu-HU" sz="1400" b="1" i="1" dirty="0"/>
              <a:t>mint a más korosztályhoz </a:t>
            </a:r>
            <a:r>
              <a:rPr lang="hu-HU" sz="1400" b="1" i="1" dirty="0" smtClean="0"/>
              <a:t>tartozó ügyfelek!</a:t>
            </a:r>
            <a:endParaRPr lang="hu-HU" sz="1400" b="1" i="1" dirty="0"/>
          </a:p>
        </p:txBody>
      </p:sp>
    </p:spTree>
    <p:extLst>
      <p:ext uri="{BB962C8B-B14F-4D97-AF65-F5344CB8AC3E}">
        <p14:creationId xmlns:p14="http://schemas.microsoft.com/office/powerpoint/2010/main" val="4210883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Két probléma mintázat…</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25368" y="1556792"/>
            <a:ext cx="3989675" cy="1149218"/>
          </a:xfrm>
        </p:spPr>
        <p:txBody>
          <a:bodyPr/>
          <a:lstStyle/>
          <a:p>
            <a:pPr marL="0" indent="0">
              <a:buNone/>
            </a:pPr>
            <a:endParaRPr lang="hu-HU" sz="800" b="1" dirty="0" smtClean="0"/>
          </a:p>
          <a:p>
            <a:pPr marL="0" indent="0">
              <a:buNone/>
            </a:pPr>
            <a:r>
              <a:rPr lang="hu-HU" sz="1600" b="1" dirty="0" smtClean="0"/>
              <a:t>Középkorú </a:t>
            </a:r>
            <a:r>
              <a:rPr lang="hu-HU" sz="1600" b="1" dirty="0"/>
              <a:t>képzettek számára az ügyintézési csatornák nehézségeinek </a:t>
            </a:r>
            <a:r>
              <a:rPr lang="hu-HU" sz="1600" b="1" dirty="0" smtClean="0"/>
              <a:t>percepciói </a:t>
            </a:r>
            <a:r>
              <a:rPr lang="hu-HU" sz="1600" dirty="0" smtClean="0"/>
              <a:t>(Referencia </a:t>
            </a:r>
            <a:r>
              <a:rPr lang="hu-HU" sz="1600" dirty="0"/>
              <a:t>„csoport</a:t>
            </a:r>
            <a:r>
              <a:rPr lang="hu-HU" sz="1600" dirty="0" smtClean="0"/>
              <a:t>”)</a:t>
            </a:r>
          </a:p>
          <a:p>
            <a:pPr marL="0" indent="0">
              <a:buNone/>
            </a:pPr>
            <a:endParaRPr lang="hu-HU" sz="1600" b="1" dirty="0"/>
          </a:p>
          <a:p>
            <a:pPr marL="0" indent="0">
              <a:buNone/>
            </a:pPr>
            <a:endParaRPr lang="hu-HU" sz="1600" b="1" dirty="0"/>
          </a:p>
        </p:txBody>
      </p:sp>
      <p:sp>
        <p:nvSpPr>
          <p:cNvPr id="9" name="Tartalom helye 2">
            <a:extLst>
              <a:ext uri="{FF2B5EF4-FFF2-40B4-BE49-F238E27FC236}">
                <a16:creationId xmlns:a16="http://schemas.microsoft.com/office/drawing/2014/main" id="{751B12AD-F555-A845-8C66-3A4913382794}"/>
              </a:ext>
            </a:extLst>
          </p:cNvPr>
          <p:cNvSpPr txBox="1">
            <a:spLocks/>
          </p:cNvSpPr>
          <p:nvPr/>
        </p:nvSpPr>
        <p:spPr bwMode="auto">
          <a:xfrm>
            <a:off x="-32022" y="4077072"/>
            <a:ext cx="4104456" cy="116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hu-HU" sz="1600" b="1" dirty="0"/>
              <a:t>Alacsony iskolai végzettségűek számára az ügyintézési csatornák nehézségeinek percepciói</a:t>
            </a:r>
            <a:endParaRPr lang="hu-HU" sz="1600" b="1" dirty="0" smtClean="0"/>
          </a:p>
          <a:p>
            <a:pPr marL="0" indent="0">
              <a:buFont typeface="Arial" charset="0"/>
              <a:buNone/>
            </a:pPr>
            <a:endParaRPr lang="hu-HU" sz="1600" b="1" dirty="0"/>
          </a:p>
        </p:txBody>
      </p:sp>
      <p:pic>
        <p:nvPicPr>
          <p:cNvPr id="2050" name="Picture 2" descr="Q16_csatorna_nehez_s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377" y="1772816"/>
            <a:ext cx="4929623" cy="191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Q16_csatorna_nehez_s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220980"/>
            <a:ext cx="4893767" cy="208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llipszis 3"/>
          <p:cNvSpPr/>
          <p:nvPr/>
        </p:nvSpPr>
        <p:spPr>
          <a:xfrm>
            <a:off x="6732240" y="5013176"/>
            <a:ext cx="2411760" cy="432048"/>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17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a:xfrm>
            <a:off x="1475656" y="274638"/>
            <a:ext cx="7211144" cy="1143000"/>
          </a:xfrm>
        </p:spPr>
        <p:txBody>
          <a:bodyPr/>
          <a:lstStyle/>
          <a:p>
            <a:r>
              <a:rPr lang="hu-HU" sz="2800" b="1" dirty="0" smtClean="0"/>
              <a:t>Interakciók és helyzeti tényezők a gyakorlatban I.  (+)</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79512" y="1600200"/>
            <a:ext cx="8784976" cy="4997152"/>
          </a:xfrm>
        </p:spPr>
        <p:txBody>
          <a:bodyPr/>
          <a:lstStyle/>
          <a:p>
            <a:pPr marL="0" indent="0">
              <a:buNone/>
            </a:pPr>
            <a:r>
              <a:rPr lang="hu-HU" sz="2000" b="1" i="1" dirty="0" smtClean="0"/>
              <a:t>Optimális helyzetek:</a:t>
            </a:r>
          </a:p>
          <a:p>
            <a:pPr marL="0" indent="0">
              <a:buNone/>
            </a:pPr>
            <a:endParaRPr lang="hu-HU" sz="2000" b="1" i="1" dirty="0" smtClean="0"/>
          </a:p>
          <a:p>
            <a:r>
              <a:rPr lang="hu-HU" sz="2000" b="1" i="1" dirty="0" smtClean="0"/>
              <a:t>Tájékozódók, felkészülten érkezők </a:t>
            </a:r>
            <a:r>
              <a:rPr lang="hu-HU" sz="2000" dirty="0" smtClean="0"/>
              <a:t>(„optimális ügyfél”):„Ők </a:t>
            </a:r>
            <a:r>
              <a:rPr lang="hu-HU" sz="2000" dirty="0"/>
              <a:t>azok, akik tudják, miért jöttek, mit szeretnének, felkészültek, odafigyelnek az ügyintézőre, </a:t>
            </a:r>
            <a:r>
              <a:rPr lang="hu-HU" sz="2000" dirty="0" err="1"/>
              <a:t>utánaolvasnak</a:t>
            </a:r>
            <a:r>
              <a:rPr lang="hu-HU" sz="2000" dirty="0"/>
              <a:t> az ügyüknek, megértik, kérdeznek, szeretnék a rendszert is jobban átlátni</a:t>
            </a:r>
            <a:r>
              <a:rPr lang="hu-HU" sz="2000" dirty="0" smtClean="0"/>
              <a:t>.”</a:t>
            </a:r>
          </a:p>
          <a:p>
            <a:endParaRPr lang="hu-HU" sz="2000" dirty="0" smtClean="0"/>
          </a:p>
          <a:p>
            <a:r>
              <a:rPr lang="hu-HU" sz="2000" dirty="0" smtClean="0"/>
              <a:t>Fontos </a:t>
            </a:r>
            <a:r>
              <a:rPr lang="hu-HU" sz="2000" b="1" i="1" dirty="0" smtClean="0"/>
              <a:t>hatékonysági szempontok továbbá</a:t>
            </a:r>
            <a:r>
              <a:rPr lang="hu-HU" sz="2000" dirty="0" smtClean="0"/>
              <a:t>:</a:t>
            </a:r>
          </a:p>
          <a:p>
            <a:pPr lvl="1"/>
            <a:r>
              <a:rPr lang="hu-HU" sz="2000" dirty="0"/>
              <a:t>e</a:t>
            </a:r>
            <a:r>
              <a:rPr lang="hu-HU" sz="2000" dirty="0" smtClean="0"/>
              <a:t>gyüttműködésre törekvés és képesség,</a:t>
            </a:r>
          </a:p>
          <a:p>
            <a:pPr lvl="1"/>
            <a:r>
              <a:rPr lang="hu-HU" sz="2000" dirty="0" smtClean="0"/>
              <a:t>jogkövetésre törekvés,</a:t>
            </a:r>
          </a:p>
          <a:p>
            <a:pPr lvl="1"/>
            <a:r>
              <a:rPr lang="hu-HU" sz="2000" dirty="0" smtClean="0"/>
              <a:t>szabatos fogalmazás, pontosság, </a:t>
            </a:r>
            <a:r>
              <a:rPr lang="hu-HU" sz="2000" dirty="0" err="1" smtClean="0"/>
              <a:t>precízitás</a:t>
            </a:r>
            <a:r>
              <a:rPr lang="hu-HU" sz="2000" dirty="0" smtClean="0"/>
              <a:t>.</a:t>
            </a:r>
          </a:p>
          <a:p>
            <a:pPr lvl="1"/>
            <a:r>
              <a:rPr lang="hu-HU" sz="2000" dirty="0"/>
              <a:t>u</a:t>
            </a:r>
            <a:r>
              <a:rPr lang="hu-HU" sz="2000" dirty="0" smtClean="0"/>
              <a:t>dvariasság és a feszültség csökkentésére törekvés,</a:t>
            </a:r>
          </a:p>
          <a:p>
            <a:pPr lvl="1"/>
            <a:r>
              <a:rPr lang="hu-HU" sz="2000" dirty="0"/>
              <a:t>k</a:t>
            </a:r>
            <a:r>
              <a:rPr lang="hu-HU" sz="2000" dirty="0" smtClean="0"/>
              <a:t>ompromisszumkészség, rugalmasság.</a:t>
            </a:r>
          </a:p>
          <a:p>
            <a:pPr marL="0" indent="0">
              <a:buNone/>
            </a:pPr>
            <a:endParaRPr lang="hu-HU" sz="1600" dirty="0" smtClean="0"/>
          </a:p>
          <a:p>
            <a:pPr marL="0" indent="0">
              <a:buNone/>
            </a:pPr>
            <a:r>
              <a:rPr lang="hu-HU" sz="1600" dirty="0" smtClean="0"/>
              <a:t> </a:t>
            </a:r>
          </a:p>
          <a:p>
            <a:pPr marL="0" indent="0">
              <a:buNone/>
            </a:pPr>
            <a:endParaRPr lang="hu-HU" sz="2400" dirty="0"/>
          </a:p>
        </p:txBody>
      </p:sp>
    </p:spTree>
    <p:extLst>
      <p:ext uri="{BB962C8B-B14F-4D97-AF65-F5344CB8AC3E}">
        <p14:creationId xmlns:p14="http://schemas.microsoft.com/office/powerpoint/2010/main" val="339187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a:xfrm>
            <a:off x="1475656" y="274638"/>
            <a:ext cx="7211144" cy="1143000"/>
          </a:xfrm>
        </p:spPr>
        <p:txBody>
          <a:bodyPr/>
          <a:lstStyle/>
          <a:p>
            <a:r>
              <a:rPr lang="hu-HU" sz="2800" b="1" dirty="0" smtClean="0"/>
              <a:t>Interakciók és helyzeti tényezők a gyakorlatban II. ( - )</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0" y="1417638"/>
            <a:ext cx="9036496" cy="5251722"/>
          </a:xfrm>
        </p:spPr>
        <p:txBody>
          <a:bodyPr/>
          <a:lstStyle/>
          <a:p>
            <a:pPr marL="0" indent="0" algn="ctr">
              <a:buNone/>
            </a:pPr>
            <a:r>
              <a:rPr lang="hu-HU" sz="1600" b="1" i="1" dirty="0">
                <a:solidFill>
                  <a:srgbClr val="7030A0"/>
                </a:solidFill>
              </a:rPr>
              <a:t>A megkérdezett interjúalanyok egyöntetűen állították, hogy az atipikus ügyfeleknél átlagosan másfélszer-kétszer hosszabb az ügyintézéssel töltött idő, mint amit egy-egy tipikus ügyféllel eltöltenek.</a:t>
            </a:r>
          </a:p>
          <a:p>
            <a:pPr marL="0" indent="0">
              <a:buNone/>
            </a:pPr>
            <a:endParaRPr lang="hu-HU" sz="800" dirty="0" smtClean="0"/>
          </a:p>
          <a:p>
            <a:pPr marL="0" indent="0">
              <a:buNone/>
            </a:pPr>
            <a:r>
              <a:rPr lang="hu-HU" sz="1800" b="1" i="1" dirty="0" smtClean="0"/>
              <a:t>Nem optimális, problémás helyzetek:</a:t>
            </a:r>
          </a:p>
          <a:p>
            <a:r>
              <a:rPr lang="hu-HU" sz="1600" b="1" i="1" dirty="0"/>
              <a:t>t</a:t>
            </a:r>
            <a:r>
              <a:rPr lang="hu-HU" sz="1600" b="1" i="1" dirty="0" smtClean="0"/>
              <a:t>ájékozatlanság</a:t>
            </a:r>
            <a:r>
              <a:rPr lang="hu-HU" sz="1600" b="1" i="1" dirty="0"/>
              <a:t>, </a:t>
            </a:r>
            <a:r>
              <a:rPr lang="hu-HU" sz="1600" b="1" i="1" dirty="0" smtClean="0"/>
              <a:t>felkészületlenség</a:t>
            </a:r>
            <a:r>
              <a:rPr lang="hu-HU" sz="1600" dirty="0" smtClean="0"/>
              <a:t>: nem tudja pontosan megfogalmazni, mit szeretne, miért jött,</a:t>
            </a:r>
          </a:p>
          <a:p>
            <a:r>
              <a:rPr lang="hu-HU" sz="1600" b="1" i="1" dirty="0" smtClean="0"/>
              <a:t>nem az illetékes hivatalt és nem </a:t>
            </a:r>
            <a:r>
              <a:rPr lang="hu-HU" sz="1600" b="1" i="1" dirty="0"/>
              <a:t>ügyfélfogadási időben keresi </a:t>
            </a:r>
            <a:r>
              <a:rPr lang="hu-HU" sz="1600" b="1" i="1" dirty="0" smtClean="0"/>
              <a:t>fel</a:t>
            </a:r>
            <a:r>
              <a:rPr lang="hu-HU" sz="1600" dirty="0" smtClean="0"/>
              <a:t>, vagy </a:t>
            </a:r>
            <a:r>
              <a:rPr lang="hu-HU" sz="1600" dirty="0"/>
              <a:t>a </a:t>
            </a:r>
            <a:r>
              <a:rPr lang="hu-HU" sz="1600" dirty="0" smtClean="0"/>
              <a:t>korábbi székhelyet </a:t>
            </a:r>
            <a:r>
              <a:rPr lang="hu-HU" sz="1600" dirty="0"/>
              <a:t>keresi </a:t>
            </a:r>
            <a:r>
              <a:rPr lang="hu-HU" sz="1600" dirty="0" smtClean="0"/>
              <a:t>fel.</a:t>
            </a:r>
          </a:p>
          <a:p>
            <a:r>
              <a:rPr lang="hu-HU" sz="1600" b="1" i="1" dirty="0"/>
              <a:t>n</a:t>
            </a:r>
            <a:r>
              <a:rPr lang="hu-HU" sz="1600" b="1" i="1" dirty="0" smtClean="0"/>
              <a:t>em </a:t>
            </a:r>
            <a:r>
              <a:rPr lang="hu-HU" sz="1600" b="1" i="1" dirty="0"/>
              <a:t>viszi magával </a:t>
            </a:r>
            <a:r>
              <a:rPr lang="hu-HU" sz="1600" dirty="0"/>
              <a:t>az ügyintézéséhez szükséges okmányokat, </a:t>
            </a:r>
            <a:r>
              <a:rPr lang="hu-HU" sz="1600" dirty="0" smtClean="0"/>
              <a:t>dokumentumokat,</a:t>
            </a:r>
          </a:p>
          <a:p>
            <a:r>
              <a:rPr lang="hu-HU" sz="1600" dirty="0"/>
              <a:t>a</a:t>
            </a:r>
            <a:r>
              <a:rPr lang="hu-HU" sz="1600" dirty="0" smtClean="0"/>
              <a:t>z ügyfelek (hivatali munkatársak becslése szerint: 20-30</a:t>
            </a:r>
            <a:r>
              <a:rPr lang="hu-HU" sz="1600" dirty="0"/>
              <a:t>%-</a:t>
            </a:r>
            <a:r>
              <a:rPr lang="hu-HU" sz="1600" dirty="0" smtClean="0"/>
              <a:t>a) </a:t>
            </a:r>
            <a:r>
              <a:rPr lang="hu-HU" sz="1600" b="1" i="1" dirty="0"/>
              <a:t>nem képes egyedül kitölteni az űrlapokat.</a:t>
            </a:r>
            <a:r>
              <a:rPr lang="hu-HU" sz="1600" dirty="0"/>
              <a:t> </a:t>
            </a:r>
            <a:r>
              <a:rPr lang="hu-HU" sz="1600" dirty="0" smtClean="0"/>
              <a:t>a </a:t>
            </a:r>
            <a:r>
              <a:rPr lang="hu-HU" sz="1600" dirty="0"/>
              <a:t>szövegértési problémák </a:t>
            </a:r>
            <a:r>
              <a:rPr lang="hu-HU" sz="1600" dirty="0" smtClean="0"/>
              <a:t>és </a:t>
            </a:r>
            <a:r>
              <a:rPr lang="hu-HU" sz="1600" dirty="0"/>
              <a:t>a hivatali nyelv nem </a:t>
            </a:r>
            <a:r>
              <a:rPr lang="hu-HU" sz="1600" dirty="0" smtClean="0"/>
              <a:t>ismerete miatt. (értelmezési és fogalmazási nehézségekkel küzdők)</a:t>
            </a:r>
          </a:p>
          <a:p>
            <a:r>
              <a:rPr lang="hu-HU" sz="1600" dirty="0" smtClean="0"/>
              <a:t>alapkompetenciák </a:t>
            </a:r>
            <a:r>
              <a:rPr lang="hu-HU" sz="1600" dirty="0"/>
              <a:t>hiánya: </a:t>
            </a:r>
            <a:r>
              <a:rPr lang="hu-HU" sz="1600" b="1" i="1" dirty="0"/>
              <a:t>írási, olvasási nehézségek, szűk s</a:t>
            </a:r>
            <a:r>
              <a:rPr lang="hu-HU" sz="1600" dirty="0"/>
              <a:t>zókincs</a:t>
            </a:r>
          </a:p>
          <a:p>
            <a:r>
              <a:rPr lang="hu-HU" sz="1600" b="1" i="1" dirty="0"/>
              <a:t>digitális- és információs szegénység</a:t>
            </a:r>
            <a:r>
              <a:rPr lang="hu-HU" sz="1600" dirty="0" smtClean="0"/>
              <a:t>,</a:t>
            </a:r>
          </a:p>
          <a:p>
            <a:r>
              <a:rPr lang="hu-HU" sz="1600" b="1" i="1" dirty="0"/>
              <a:t>nem együttműködő </a:t>
            </a:r>
            <a:r>
              <a:rPr lang="hu-HU" sz="1600" b="1" i="1" dirty="0" smtClean="0"/>
              <a:t>ügyfelek </a:t>
            </a:r>
            <a:r>
              <a:rPr lang="hu-HU" sz="1600" dirty="0" smtClean="0"/>
              <a:t>(közöttük </a:t>
            </a:r>
            <a:r>
              <a:rPr lang="hu-HU" sz="1600" dirty="0"/>
              <a:t>éppúgy találni diplomásokat, mint alacsony iskolai végzettségűeket, fiatalokat és </a:t>
            </a:r>
            <a:r>
              <a:rPr lang="hu-HU" sz="1600" dirty="0" smtClean="0"/>
              <a:t>időseket)</a:t>
            </a:r>
          </a:p>
          <a:p>
            <a:r>
              <a:rPr lang="hu-HU" sz="1600" b="1" i="1" dirty="0"/>
              <a:t>v</a:t>
            </a:r>
            <a:r>
              <a:rPr lang="hu-HU" sz="1600" b="1" i="1" dirty="0" smtClean="0"/>
              <a:t>iselkedési problémák </a:t>
            </a:r>
            <a:r>
              <a:rPr lang="hu-HU" sz="1600" dirty="0" smtClean="0"/>
              <a:t>sok ügyfél minimálisan sem </a:t>
            </a:r>
            <a:r>
              <a:rPr lang="hu-HU" sz="1600" dirty="0"/>
              <a:t>tiszteli a hivatalt, az ott dolgozókat, velük szemben például </a:t>
            </a:r>
            <a:r>
              <a:rPr lang="hu-HU" sz="1600" dirty="0" smtClean="0"/>
              <a:t>követelőzve, agresszíven </a:t>
            </a:r>
            <a:r>
              <a:rPr lang="hu-HU" sz="1600" dirty="0"/>
              <a:t>lép fel</a:t>
            </a:r>
          </a:p>
          <a:p>
            <a:r>
              <a:rPr lang="hu-HU" sz="1600" dirty="0" smtClean="0"/>
              <a:t>gyakran </a:t>
            </a:r>
            <a:r>
              <a:rPr lang="hu-HU" sz="1600" dirty="0"/>
              <a:t>fordul elő </a:t>
            </a:r>
            <a:r>
              <a:rPr lang="hu-HU" sz="1600" b="1" i="1" dirty="0"/>
              <a:t>probléma, </a:t>
            </a:r>
            <a:r>
              <a:rPr lang="hu-HU" sz="1600" b="1" i="1" dirty="0" smtClean="0"/>
              <a:t>konfliktus a meg nem értett kommunikáció</a:t>
            </a:r>
            <a:r>
              <a:rPr lang="hu-HU" sz="1600" dirty="0" smtClean="0"/>
              <a:t>, félreértett helyzetek és az irreális elvárások miatt,</a:t>
            </a:r>
          </a:p>
          <a:p>
            <a:r>
              <a:rPr lang="hu-HU" sz="1600" dirty="0" smtClean="0"/>
              <a:t>Idősek egy része esetében </a:t>
            </a:r>
            <a:r>
              <a:rPr lang="hu-HU" sz="1600" dirty="0"/>
              <a:t>az ügyintézés hosszabb időt vesz igénybe, többször </a:t>
            </a:r>
            <a:r>
              <a:rPr lang="hu-HU" sz="1600" dirty="0" smtClean="0"/>
              <a:t>visszakérdeznek</a:t>
            </a:r>
          </a:p>
          <a:p>
            <a:endParaRPr lang="hu-HU" sz="1600" dirty="0" smtClean="0"/>
          </a:p>
          <a:p>
            <a:endParaRPr lang="hu-HU" sz="1600" dirty="0"/>
          </a:p>
          <a:p>
            <a:pPr marL="0" indent="0">
              <a:buNone/>
            </a:pPr>
            <a:r>
              <a:rPr lang="hu-HU" sz="1600" dirty="0" smtClean="0"/>
              <a:t> </a:t>
            </a:r>
          </a:p>
          <a:p>
            <a:pPr marL="0" indent="0">
              <a:buNone/>
            </a:pPr>
            <a:endParaRPr lang="hu-HU" sz="2400" dirty="0"/>
          </a:p>
        </p:txBody>
      </p:sp>
    </p:spTree>
    <p:extLst>
      <p:ext uri="{BB962C8B-B14F-4D97-AF65-F5344CB8AC3E}">
        <p14:creationId xmlns:p14="http://schemas.microsoft.com/office/powerpoint/2010/main" val="1327145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Eredmények - előzetesen</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79512" y="1556792"/>
            <a:ext cx="8784976" cy="4997152"/>
          </a:xfrm>
        </p:spPr>
        <p:txBody>
          <a:bodyPr/>
          <a:lstStyle/>
          <a:p>
            <a:pPr marL="0" indent="0" algn="ctr">
              <a:buNone/>
            </a:pPr>
            <a:r>
              <a:rPr lang="hu-HU" sz="1600" b="1" i="1" dirty="0" smtClean="0"/>
              <a:t>Részletesen: az őszi konferencián!</a:t>
            </a:r>
          </a:p>
          <a:p>
            <a:pPr marL="0" indent="0">
              <a:buNone/>
            </a:pPr>
            <a:r>
              <a:rPr lang="hu-HU" sz="1600" b="1" i="1" dirty="0" smtClean="0"/>
              <a:t>Áttekintés, néhány konklúzió:</a:t>
            </a:r>
          </a:p>
          <a:p>
            <a:r>
              <a:rPr lang="hu-HU" sz="1600" dirty="0" smtClean="0"/>
              <a:t>Az ügyintézés napi gyakorlatában rejlő problémákkal </a:t>
            </a:r>
            <a:r>
              <a:rPr lang="hu-HU" sz="1600" b="1" i="1" dirty="0" smtClean="0">
                <a:solidFill>
                  <a:srgbClr val="7030A0"/>
                </a:solidFill>
              </a:rPr>
              <a:t>a hivatal egy kicsit „magára maradt”: </a:t>
            </a:r>
            <a:r>
              <a:rPr lang="hu-HU" sz="1600" dirty="0" smtClean="0"/>
              <a:t>Az ügyintézőn múlik, mit tud elérni a kidolgozott, de az ügyfelekre kevéssé szabott infrastruktúrán.</a:t>
            </a:r>
          </a:p>
          <a:p>
            <a:r>
              <a:rPr lang="hu-HU" sz="1600" dirty="0" smtClean="0"/>
              <a:t>A </a:t>
            </a:r>
            <a:r>
              <a:rPr lang="hu-HU" sz="1600" b="1" i="1" dirty="0" smtClean="0"/>
              <a:t>hivatalok, a napi üzemben sokat tesznek és az ügyintézők nagy rutint szereznek </a:t>
            </a:r>
            <a:r>
              <a:rPr lang="hu-HU" sz="1600" dirty="0" smtClean="0"/>
              <a:t>problémakezelésből, </a:t>
            </a:r>
            <a:r>
              <a:rPr lang="hu-HU" sz="1600" b="1" i="1" dirty="0" smtClean="0"/>
              <a:t>de ez jelentősen támogatható lenne</a:t>
            </a:r>
            <a:r>
              <a:rPr lang="hu-HU" sz="1600" dirty="0" smtClean="0"/>
              <a:t>:</a:t>
            </a:r>
          </a:p>
          <a:p>
            <a:endParaRPr lang="hu-HU" sz="1600" dirty="0" smtClean="0"/>
          </a:p>
          <a:p>
            <a:pPr marL="0" indent="0" algn="ctr">
              <a:buNone/>
            </a:pPr>
            <a:r>
              <a:rPr lang="hu-HU" sz="1600" b="1" i="1" dirty="0" smtClean="0">
                <a:solidFill>
                  <a:srgbClr val="7030A0"/>
                </a:solidFill>
              </a:rPr>
              <a:t>Az atipikus ügyfelek legnagyobb részét összekötő, fokozott, közös probléma a szövegek értésében és a hivatali logikában, hivatali rendben eligazodással van</a:t>
            </a:r>
            <a:r>
              <a:rPr lang="hu-HU" sz="1600" b="1" i="1" dirty="0" smtClean="0">
                <a:solidFill>
                  <a:srgbClr val="7030A0"/>
                </a:solidFill>
              </a:rPr>
              <a:t>. (Visszautalás: az 1. hipotézisre!)</a:t>
            </a:r>
            <a:endParaRPr lang="hu-HU" sz="1600" b="1" i="1" dirty="0" smtClean="0">
              <a:solidFill>
                <a:srgbClr val="7030A0"/>
              </a:solidFill>
            </a:endParaRPr>
          </a:p>
          <a:p>
            <a:pPr marL="0" indent="0" algn="ctr">
              <a:buNone/>
            </a:pPr>
            <a:endParaRPr lang="hu-HU" sz="800" b="1" i="1" dirty="0" smtClean="0"/>
          </a:p>
          <a:p>
            <a:pPr marL="0" indent="0">
              <a:buNone/>
            </a:pPr>
            <a:r>
              <a:rPr lang="hu-HU" sz="1600" dirty="0"/>
              <a:t>Az alapvető előrelépést (hatékonyság, </a:t>
            </a:r>
            <a:r>
              <a:rPr lang="hu-HU" sz="1600" dirty="0" err="1"/>
              <a:t>admin</a:t>
            </a:r>
            <a:r>
              <a:rPr lang="hu-HU" sz="1600" dirty="0"/>
              <a:t> terhek, ügyintézési idő) az ügyfelekkel való </a:t>
            </a:r>
            <a:r>
              <a:rPr lang="hu-HU" sz="1600" b="1" i="1" dirty="0" smtClean="0"/>
              <a:t>kommunikáció és az előzetes tájékoztatás </a:t>
            </a:r>
            <a:r>
              <a:rPr lang="hu-HU" sz="1600" dirty="0"/>
              <a:t>fejlesztése </a:t>
            </a:r>
            <a:r>
              <a:rPr lang="hu-HU" sz="1600" dirty="0" smtClean="0"/>
              <a:t>jelentené:</a:t>
            </a:r>
            <a:endParaRPr lang="hu-HU" sz="1600" dirty="0"/>
          </a:p>
          <a:p>
            <a:r>
              <a:rPr lang="hu-HU" sz="1600" b="1" i="1" dirty="0" smtClean="0"/>
              <a:t>Egyszerűbb nyelvezet </a:t>
            </a:r>
            <a:r>
              <a:rPr lang="hu-HU" sz="1600" dirty="0" smtClean="0"/>
              <a:t>(főként az írásos területeken, online és nyomtatott is)</a:t>
            </a:r>
          </a:p>
          <a:p>
            <a:r>
              <a:rPr lang="hu-HU" sz="1600" dirty="0" smtClean="0"/>
              <a:t>Eligazodást segítő célú tájékoztatók, </a:t>
            </a:r>
            <a:r>
              <a:rPr lang="hu-HU" sz="1600" b="1" i="1" dirty="0" smtClean="0"/>
              <a:t>kidolgozott és tesztelt érthetőséggel</a:t>
            </a:r>
          </a:p>
          <a:p>
            <a:r>
              <a:rPr lang="hu-HU" sz="1600" dirty="0" smtClean="0"/>
              <a:t>A helyzeti </a:t>
            </a:r>
            <a:r>
              <a:rPr lang="hu-HU" sz="1600" b="1" i="1" dirty="0" smtClean="0"/>
              <a:t>tényezők elemzése után a gyakorló ügyintézők bevonásával készülő infrastruktúra (IT) </a:t>
            </a:r>
            <a:r>
              <a:rPr lang="hu-HU" sz="1600" dirty="0" smtClean="0"/>
              <a:t>tájékoztatók, űrlapok, </a:t>
            </a:r>
            <a:r>
              <a:rPr lang="hu-HU" sz="1600" dirty="0" smtClean="0"/>
              <a:t>segédanyagok és ezek mellett speciálisabb </a:t>
            </a:r>
            <a:r>
              <a:rPr lang="hu-HU" sz="1600" dirty="0" smtClean="0"/>
              <a:t>támogató szolgáltatások tervezése.</a:t>
            </a:r>
          </a:p>
          <a:p>
            <a:pPr marL="0" indent="0">
              <a:buNone/>
            </a:pPr>
            <a:endParaRPr lang="hu-HU" sz="800" dirty="0" smtClean="0"/>
          </a:p>
          <a:p>
            <a:pPr marL="0" indent="0">
              <a:buNone/>
            </a:pPr>
            <a:r>
              <a:rPr lang="hu-HU" sz="1600" dirty="0" smtClean="0"/>
              <a:t>Elsősorban e területek fejlesztései segítenék a főbb atipikus csoportokba eső ügyfelek legnagyobb része esetében az ügyintézés hatékonyságát, gyorsulását, költségcsökkenését.</a:t>
            </a:r>
          </a:p>
        </p:txBody>
      </p:sp>
    </p:spTree>
    <p:extLst>
      <p:ext uri="{BB962C8B-B14F-4D97-AF65-F5344CB8AC3E}">
        <p14:creationId xmlns:p14="http://schemas.microsoft.com/office/powerpoint/2010/main" val="1630945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Lehetséges kezelési szintek</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0" y="1417638"/>
            <a:ext cx="9108504" cy="5395738"/>
          </a:xfrm>
        </p:spPr>
        <p:txBody>
          <a:bodyPr/>
          <a:lstStyle/>
          <a:p>
            <a:r>
              <a:rPr lang="hu-HU" sz="2000" dirty="0" smtClean="0"/>
              <a:t>A </a:t>
            </a:r>
            <a:r>
              <a:rPr lang="hu-HU" sz="2000" dirty="0" smtClean="0"/>
              <a:t>szabályozás és infrastruktúra létrehozása </a:t>
            </a:r>
            <a:r>
              <a:rPr lang="hu-HU" sz="2000" dirty="0" smtClean="0"/>
              <a:t>szintjén tett fejlesztések (nagy lehetőségek!) </a:t>
            </a:r>
            <a:r>
              <a:rPr lang="hu-HU" sz="2000" dirty="0" smtClean="0"/>
              <a:t>a </a:t>
            </a:r>
            <a:r>
              <a:rPr lang="hu-HU" sz="2000" dirty="0"/>
              <a:t>gyakorló </a:t>
            </a:r>
            <a:r>
              <a:rPr lang="hu-HU" sz="2000" dirty="0" smtClean="0"/>
              <a:t>ügyintézői tapasztalatok beépítésével:</a:t>
            </a:r>
            <a:endParaRPr lang="hu-HU" sz="2000" dirty="0" smtClean="0"/>
          </a:p>
          <a:p>
            <a:pPr lvl="1">
              <a:lnSpc>
                <a:spcPct val="150000"/>
              </a:lnSpc>
            </a:pPr>
            <a:r>
              <a:rPr lang="hu-HU" sz="1600" dirty="0" smtClean="0"/>
              <a:t>Jogalkotás</a:t>
            </a:r>
          </a:p>
          <a:p>
            <a:pPr lvl="1">
              <a:lnSpc>
                <a:spcPct val="150000"/>
              </a:lnSpc>
            </a:pPr>
            <a:r>
              <a:rPr lang="hu-HU" sz="1600" dirty="0" smtClean="0"/>
              <a:t>Szabályozás és dokumentumok kidolgozása műhelyei (jogi és technikai: űrlapok, tájékoztatók, stb.)</a:t>
            </a:r>
          </a:p>
          <a:p>
            <a:pPr lvl="1">
              <a:lnSpc>
                <a:spcPct val="150000"/>
              </a:lnSpc>
            </a:pPr>
            <a:r>
              <a:rPr lang="hu-HU" sz="1600" dirty="0" smtClean="0"/>
              <a:t>Eljárások szabályozása, </a:t>
            </a:r>
            <a:r>
              <a:rPr lang="hu-HU" sz="1600" dirty="0" smtClean="0"/>
              <a:t>szervezése</a:t>
            </a:r>
          </a:p>
          <a:p>
            <a:pPr lvl="1">
              <a:lnSpc>
                <a:spcPct val="150000"/>
              </a:lnSpc>
            </a:pPr>
            <a:r>
              <a:rPr lang="hu-HU" sz="1600" dirty="0" smtClean="0"/>
              <a:t>IT és online fejlesztések, tekintettel az online világhoz speciális viszonyban állókra,</a:t>
            </a:r>
            <a:endParaRPr lang="hu-HU" sz="1600" dirty="0" smtClean="0"/>
          </a:p>
          <a:p>
            <a:r>
              <a:rPr lang="hu-HU" sz="2000" dirty="0" smtClean="0"/>
              <a:t>Hivatali végrehajtás, üzem szervezés </a:t>
            </a:r>
            <a:r>
              <a:rPr lang="hu-HU" sz="2000" dirty="0" smtClean="0"/>
              <a:t>terén további erőfeszítésekkel (jelenleg is itt van a fő centruma a gyakorlati alkalmazhatóság, az illesztések megoldása!):</a:t>
            </a:r>
            <a:endParaRPr lang="hu-HU" sz="2000" dirty="0" smtClean="0"/>
          </a:p>
          <a:p>
            <a:pPr lvl="1">
              <a:lnSpc>
                <a:spcPct val="150000"/>
              </a:lnSpc>
            </a:pPr>
            <a:r>
              <a:rPr lang="hu-HU" sz="1600" dirty="0" smtClean="0"/>
              <a:t>Munkacsoportok vezetése</a:t>
            </a:r>
          </a:p>
          <a:p>
            <a:pPr lvl="1">
              <a:lnSpc>
                <a:spcPct val="150000"/>
              </a:lnSpc>
            </a:pPr>
            <a:r>
              <a:rPr lang="hu-HU" sz="1600" dirty="0" smtClean="0"/>
              <a:t>Front </a:t>
            </a:r>
            <a:r>
              <a:rPr lang="hu-HU" sz="1600" dirty="0" err="1" smtClean="0"/>
              <a:t>office</a:t>
            </a:r>
            <a:r>
              <a:rPr lang="hu-HU" sz="1600" dirty="0" smtClean="0"/>
              <a:t> ügyintézés gyakorlata,</a:t>
            </a:r>
          </a:p>
          <a:p>
            <a:pPr lvl="1">
              <a:lnSpc>
                <a:spcPct val="150000"/>
              </a:lnSpc>
            </a:pPr>
            <a:r>
              <a:rPr lang="hu-HU" sz="1600" dirty="0" smtClean="0"/>
              <a:t>Back </a:t>
            </a:r>
            <a:r>
              <a:rPr lang="hu-HU" sz="1600" dirty="0" err="1" smtClean="0"/>
              <a:t>office</a:t>
            </a:r>
            <a:r>
              <a:rPr lang="hu-HU" sz="1600" dirty="0" smtClean="0"/>
              <a:t> ügyintézés gyakorlata</a:t>
            </a:r>
          </a:p>
          <a:p>
            <a:r>
              <a:rPr lang="hu-HU" sz="2000" dirty="0" smtClean="0"/>
              <a:t>Horizontálisan: Továbbképzési és tréning rendszerekkel, tanácsadó és elemzői támogatással</a:t>
            </a:r>
          </a:p>
          <a:p>
            <a:endParaRPr lang="hu-HU" sz="2400" dirty="0" smtClean="0"/>
          </a:p>
          <a:p>
            <a:endParaRPr lang="hu-HU" sz="2400" dirty="0"/>
          </a:p>
          <a:p>
            <a:endParaRPr lang="hu-HU" sz="2400" dirty="0" smtClean="0"/>
          </a:p>
          <a:p>
            <a:r>
              <a:rPr lang="hu-HU" sz="2400" dirty="0" smtClean="0"/>
              <a:t>?</a:t>
            </a:r>
          </a:p>
        </p:txBody>
      </p:sp>
    </p:spTree>
    <p:extLst>
      <p:ext uri="{BB962C8B-B14F-4D97-AF65-F5344CB8AC3E}">
        <p14:creationId xmlns:p14="http://schemas.microsoft.com/office/powerpoint/2010/main" val="2141059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2"/>
          <p:cNvSpPr txBox="1">
            <a:spLocks/>
          </p:cNvSpPr>
          <p:nvPr/>
        </p:nvSpPr>
        <p:spPr>
          <a:xfrm>
            <a:off x="246388" y="1854496"/>
            <a:ext cx="8541717" cy="4181903"/>
          </a:xfrm>
          <a:prstGeom prst="rect">
            <a:avLst/>
          </a:prstGeom>
        </p:spPr>
        <p:txBody>
          <a:bodyPr numCol="2"/>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hu-HU" sz="2433" dirty="0"/>
          </a:p>
          <a:p>
            <a:endParaRPr lang="hu-HU" sz="2433" dirty="0"/>
          </a:p>
          <a:p>
            <a:pPr marL="0" indent="0">
              <a:buNone/>
            </a:pPr>
            <a:endParaRPr lang="hu-HU" sz="2433" dirty="0"/>
          </a:p>
        </p:txBody>
      </p:sp>
      <p:sp>
        <p:nvSpPr>
          <p:cNvPr id="2" name="Szövegdoboz 1">
            <a:extLst>
              <a:ext uri="{FF2B5EF4-FFF2-40B4-BE49-F238E27FC236}">
                <a16:creationId xmlns:a16="http://schemas.microsoft.com/office/drawing/2014/main" id="{7C680448-950E-DB47-8207-74ABD8DDA6F6}"/>
              </a:ext>
            </a:extLst>
          </p:cNvPr>
          <p:cNvSpPr txBox="1"/>
          <p:nvPr/>
        </p:nvSpPr>
        <p:spPr>
          <a:xfrm>
            <a:off x="1763688" y="2654488"/>
            <a:ext cx="6120680" cy="584775"/>
          </a:xfrm>
          <a:prstGeom prst="rect">
            <a:avLst/>
          </a:prstGeom>
          <a:noFill/>
        </p:spPr>
        <p:txBody>
          <a:bodyPr wrap="square" rtlCol="0">
            <a:spAutoFit/>
          </a:bodyPr>
          <a:lstStyle/>
          <a:p>
            <a:pPr algn="ctr"/>
            <a:r>
              <a:rPr lang="hu-HU" sz="3200" b="1" i="1" dirty="0"/>
              <a:t>Köszönöm a figyelmet!</a:t>
            </a:r>
          </a:p>
        </p:txBody>
      </p:sp>
      <p:sp>
        <p:nvSpPr>
          <p:cNvPr id="3" name="Szövegdoboz 2">
            <a:extLst>
              <a:ext uri="{FF2B5EF4-FFF2-40B4-BE49-F238E27FC236}">
                <a16:creationId xmlns:a16="http://schemas.microsoft.com/office/drawing/2014/main" id="{52A90512-EDD5-FF41-9932-CF8B46EA1281}"/>
              </a:ext>
            </a:extLst>
          </p:cNvPr>
          <p:cNvSpPr txBox="1"/>
          <p:nvPr/>
        </p:nvSpPr>
        <p:spPr>
          <a:xfrm>
            <a:off x="2555776" y="3762256"/>
            <a:ext cx="4032448" cy="461665"/>
          </a:xfrm>
          <a:prstGeom prst="rect">
            <a:avLst/>
          </a:prstGeom>
          <a:noFill/>
        </p:spPr>
        <p:txBody>
          <a:bodyPr wrap="square" rtlCol="0">
            <a:spAutoFit/>
          </a:bodyPr>
          <a:lstStyle/>
          <a:p>
            <a:r>
              <a:rPr lang="hu-HU" sz="2400" b="1" dirty="0"/>
              <a:t>c</a:t>
            </a:r>
            <a:r>
              <a:rPr lang="hu-HU" sz="2400" b="1" dirty="0" smtClean="0"/>
              <a:t>suhai.sandor@uni-nke.hu</a:t>
            </a:r>
            <a:endParaRPr lang="hu-HU" sz="2400" b="1" dirty="0"/>
          </a:p>
        </p:txBody>
      </p:sp>
    </p:spTree>
    <p:extLst>
      <p:ext uri="{BB962C8B-B14F-4D97-AF65-F5344CB8AC3E}">
        <p14:creationId xmlns:p14="http://schemas.microsoft.com/office/powerpoint/2010/main" val="324401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Céljaink ma</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268760"/>
            <a:ext cx="8964488" cy="5400600"/>
          </a:xfrm>
        </p:spPr>
        <p:txBody>
          <a:bodyPr/>
          <a:lstStyle/>
          <a:p>
            <a:endParaRPr lang="hu-HU" sz="2400" dirty="0" smtClean="0"/>
          </a:p>
          <a:p>
            <a:r>
              <a:rPr lang="hu-HU" sz="2400" dirty="0" smtClean="0"/>
              <a:t>Áttekintést adni a kutatás alapjairól,</a:t>
            </a:r>
          </a:p>
          <a:p>
            <a:endParaRPr lang="hu-HU" sz="2400" dirty="0" smtClean="0"/>
          </a:p>
          <a:p>
            <a:r>
              <a:rPr lang="hu-HU" sz="2400" dirty="0" smtClean="0"/>
              <a:t>Néhány konceptuális kérdést felvetni, amely a megközelítésmódot a gyakorlati vetületekkel összekapcsolja,</a:t>
            </a:r>
          </a:p>
          <a:p>
            <a:endParaRPr lang="hu-HU" sz="2400" dirty="0" smtClean="0"/>
          </a:p>
          <a:p>
            <a:r>
              <a:rPr lang="hu-HU" sz="2400" dirty="0" smtClean="0"/>
              <a:t>Néhány kibontakozó irányt megmutatni, ami a 2020. éves felvételben látszik,</a:t>
            </a:r>
          </a:p>
          <a:p>
            <a:endParaRPr lang="hu-HU" sz="2400" dirty="0" smtClean="0"/>
          </a:p>
          <a:p>
            <a:r>
              <a:rPr lang="hu-HU" sz="2400" dirty="0" smtClean="0"/>
              <a:t>Az eredmények néhány megállapítását előzetesen felvetni (további részleteket az őszi konferencián tervezünk majd bemutatni!)</a:t>
            </a:r>
          </a:p>
          <a:p>
            <a:endParaRPr lang="hu-HU" sz="800" dirty="0"/>
          </a:p>
          <a:p>
            <a:pPr marL="0" indent="0">
              <a:buNone/>
            </a:pPr>
            <a:endParaRPr lang="hu-HU" sz="2400" dirty="0" smtClean="0"/>
          </a:p>
        </p:txBody>
      </p:sp>
    </p:spTree>
    <p:extLst>
      <p:ext uri="{BB962C8B-B14F-4D97-AF65-F5344CB8AC3E}">
        <p14:creationId xmlns:p14="http://schemas.microsoft.com/office/powerpoint/2010/main" val="318947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Kiinduló pontok</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484784"/>
            <a:ext cx="9012808" cy="5040560"/>
          </a:xfrm>
        </p:spPr>
        <p:txBody>
          <a:bodyPr/>
          <a:lstStyle/>
          <a:p>
            <a:pPr marL="457200" indent="-457200">
              <a:buFont typeface="+mj-lt"/>
              <a:buAutoNum type="arabicPeriod"/>
            </a:pPr>
            <a:r>
              <a:rPr lang="hu-HU" sz="2000" b="1" dirty="0"/>
              <a:t>KÖFOP fejlesztések háttér kutatása:</a:t>
            </a:r>
          </a:p>
          <a:p>
            <a:pPr lvl="1">
              <a:buFont typeface="Wingdings" panose="05000000000000000000" pitchFamily="2" charset="2"/>
              <a:buChar char="§"/>
            </a:pPr>
            <a:r>
              <a:rPr lang="hu-HU" sz="1800" dirty="0" smtClean="0"/>
              <a:t>KÖFOP </a:t>
            </a:r>
            <a:r>
              <a:rPr lang="hu-HU" sz="1800" dirty="0"/>
              <a:t>Közigazgatási </a:t>
            </a:r>
            <a:r>
              <a:rPr lang="hu-HU" sz="1800" b="1" i="1" dirty="0"/>
              <a:t>ügyintézési </a:t>
            </a:r>
            <a:r>
              <a:rPr lang="hu-HU" sz="1800" b="1" i="1" dirty="0" smtClean="0"/>
              <a:t>szolgáltatás </a:t>
            </a:r>
            <a:r>
              <a:rPr lang="hu-HU" sz="1800" b="1" i="1" dirty="0"/>
              <a:t>fejlesztések ügyfél csoportonként vizsgált eredményességi tényező</a:t>
            </a:r>
            <a:r>
              <a:rPr lang="hu-HU" sz="1800" b="1" dirty="0"/>
              <a:t>inek </a:t>
            </a:r>
            <a:r>
              <a:rPr lang="hu-HU" sz="1800" dirty="0"/>
              <a:t>feltárása és mérhetővé tétele</a:t>
            </a:r>
            <a:r>
              <a:rPr lang="hu-HU" sz="1800" dirty="0" smtClean="0"/>
              <a:t>,</a:t>
            </a:r>
          </a:p>
          <a:p>
            <a:pPr lvl="1">
              <a:buFont typeface="Wingdings" panose="05000000000000000000" pitchFamily="2" charset="2"/>
              <a:buChar char="§"/>
            </a:pPr>
            <a:r>
              <a:rPr lang="hu-HU" sz="1800" dirty="0" smtClean="0"/>
              <a:t>A fejlesztésekbe </a:t>
            </a:r>
            <a:r>
              <a:rPr lang="hu-HU" sz="1800" b="1" i="1" dirty="0" smtClean="0"/>
              <a:t>a differenciálási szempont </a:t>
            </a:r>
            <a:r>
              <a:rPr lang="hu-HU" sz="1800" dirty="0" err="1" smtClean="0"/>
              <a:t>becsatornázhatósága</a:t>
            </a:r>
            <a:r>
              <a:rPr lang="hu-HU" sz="1800" dirty="0"/>
              <a:t> </a:t>
            </a:r>
            <a:r>
              <a:rPr lang="hu-HU" sz="1800" dirty="0" smtClean="0"/>
              <a:t>és a hatékonyság jelentős </a:t>
            </a:r>
            <a:r>
              <a:rPr lang="hu-HU" sz="1800" dirty="0" err="1" smtClean="0"/>
              <a:t>fokozhatósága</a:t>
            </a:r>
            <a:r>
              <a:rPr lang="hu-HU" sz="1800" dirty="0" smtClean="0"/>
              <a:t>,</a:t>
            </a:r>
          </a:p>
          <a:p>
            <a:pPr marL="0" indent="0">
              <a:buNone/>
            </a:pPr>
            <a:endParaRPr lang="hu-HU" sz="800" dirty="0" smtClean="0"/>
          </a:p>
          <a:p>
            <a:pPr marL="457200" indent="-457200">
              <a:buFont typeface="+mj-lt"/>
              <a:buAutoNum type="arabicPeriod" startAt="2"/>
            </a:pPr>
            <a:r>
              <a:rPr lang="hu-HU" sz="2000" b="1" dirty="0"/>
              <a:t>Korábbi </a:t>
            </a:r>
            <a:r>
              <a:rPr lang="hu-HU" sz="2000" b="1" dirty="0" smtClean="0"/>
              <a:t>kormányhivatali </a:t>
            </a:r>
            <a:r>
              <a:rPr lang="hu-HU" sz="2000" b="1" dirty="0"/>
              <a:t>interjús kutatási irányban kiemelkedő </a:t>
            </a:r>
            <a:r>
              <a:rPr lang="hu-HU" sz="2000" b="1" dirty="0" smtClean="0"/>
              <a:t>kérdéskörök</a:t>
            </a:r>
            <a:r>
              <a:rPr lang="hu-HU" sz="2000" dirty="0" smtClean="0"/>
              <a:t>:</a:t>
            </a:r>
            <a:endParaRPr lang="hu-HU" sz="2000" dirty="0"/>
          </a:p>
          <a:p>
            <a:pPr lvl="1">
              <a:buFont typeface="Wingdings" panose="05000000000000000000" pitchFamily="2" charset="2"/>
              <a:buChar char="§"/>
            </a:pPr>
            <a:r>
              <a:rPr lang="hu-HU" sz="1800" b="1" i="1" dirty="0">
                <a:solidFill>
                  <a:srgbClr val="7030A0"/>
                </a:solidFill>
              </a:rPr>
              <a:t>Egységes eljárás </a:t>
            </a:r>
            <a:r>
              <a:rPr lang="hu-HU" sz="1800" b="1" i="1" dirty="0" smtClean="0">
                <a:solidFill>
                  <a:srgbClr val="7030A0"/>
                </a:solidFill>
              </a:rPr>
              <a:t>+ </a:t>
            </a:r>
            <a:r>
              <a:rPr lang="hu-HU" sz="1800" b="1" i="1" dirty="0">
                <a:solidFill>
                  <a:srgbClr val="7030A0"/>
                </a:solidFill>
              </a:rPr>
              <a:t>nagyon különböző ügyfél jellemzők = nagyon különböző </a:t>
            </a:r>
            <a:r>
              <a:rPr lang="hu-HU" sz="1800" b="1" i="1" dirty="0" smtClean="0">
                <a:solidFill>
                  <a:srgbClr val="7030A0"/>
                </a:solidFill>
              </a:rPr>
              <a:t>kapacitás, koordinatív igény és infrastruktúra szükség = eltérő ügyfél és ügyintézési idő</a:t>
            </a:r>
            <a:r>
              <a:rPr lang="hu-HU" sz="1800" b="1" i="1" dirty="0">
                <a:solidFill>
                  <a:srgbClr val="7030A0"/>
                </a:solidFill>
              </a:rPr>
              <a:t>, adminisztratív teher</a:t>
            </a:r>
            <a:r>
              <a:rPr lang="hu-HU" sz="1800" b="1" i="1" dirty="0"/>
              <a:t> </a:t>
            </a:r>
            <a:r>
              <a:rPr lang="hu-HU" sz="1800" dirty="0"/>
              <a:t>(idő, költség</a:t>
            </a:r>
            <a:r>
              <a:rPr lang="hu-HU" sz="1800" dirty="0" smtClean="0"/>
              <a:t>),</a:t>
            </a:r>
            <a:endParaRPr lang="hu-HU" sz="1800" dirty="0"/>
          </a:p>
          <a:p>
            <a:pPr lvl="1">
              <a:buFont typeface="Wingdings" panose="05000000000000000000" pitchFamily="2" charset="2"/>
              <a:buChar char="§"/>
            </a:pPr>
            <a:r>
              <a:rPr lang="hu-HU" sz="1800" dirty="0"/>
              <a:t>Hangsúlyossá válik </a:t>
            </a:r>
            <a:r>
              <a:rPr lang="hu-HU" sz="1800" dirty="0" smtClean="0"/>
              <a:t>az ügyintézési </a:t>
            </a:r>
            <a:r>
              <a:rPr lang="hu-HU" sz="1800" b="1" i="1" dirty="0"/>
              <a:t>interakció, az ügyintézői </a:t>
            </a:r>
            <a:r>
              <a:rPr lang="hu-HU" sz="1800" b="1" i="1" dirty="0" smtClean="0"/>
              <a:t>gyakorlat</a:t>
            </a:r>
            <a:r>
              <a:rPr lang="hu-HU" sz="1800" dirty="0" smtClean="0"/>
              <a:t>!</a:t>
            </a:r>
          </a:p>
          <a:p>
            <a:pPr lvl="1">
              <a:buFont typeface="Wingdings" panose="05000000000000000000" pitchFamily="2" charset="2"/>
              <a:buChar char="§"/>
            </a:pPr>
            <a:r>
              <a:rPr lang="hu-HU" sz="1800" dirty="0" smtClean="0"/>
              <a:t>Alapelem a hatékonyságban </a:t>
            </a:r>
            <a:r>
              <a:rPr lang="hu-HU" sz="1800" b="1" i="1" dirty="0" smtClean="0"/>
              <a:t>a személyi </a:t>
            </a:r>
            <a:r>
              <a:rPr lang="hu-HU" sz="1800" b="1" i="1" dirty="0"/>
              <a:t>állomány </a:t>
            </a:r>
            <a:r>
              <a:rPr lang="hu-HU" sz="1800" dirty="0" smtClean="0"/>
              <a:t>felkészültsége, odaadása </a:t>
            </a:r>
            <a:r>
              <a:rPr lang="hu-HU" sz="1800" dirty="0"/>
              <a:t>és közvetlen vezetése</a:t>
            </a:r>
            <a:r>
              <a:rPr lang="hu-HU" sz="1800" dirty="0" smtClean="0"/>
              <a:t>,</a:t>
            </a:r>
          </a:p>
          <a:p>
            <a:pPr lvl="1">
              <a:buFont typeface="Wingdings" panose="05000000000000000000" pitchFamily="2" charset="2"/>
              <a:buChar char="§"/>
            </a:pPr>
            <a:r>
              <a:rPr lang="hu-HU" sz="1800" dirty="0" smtClean="0"/>
              <a:t>A továbbképzések és belső képzések, jó gyakorlatok, </a:t>
            </a:r>
            <a:r>
              <a:rPr lang="hu-HU" sz="1800" b="1" i="1" dirty="0" smtClean="0"/>
              <a:t>a tudásmegosztás felértékelődik</a:t>
            </a:r>
            <a:r>
              <a:rPr lang="hu-HU" sz="1800" dirty="0" smtClean="0"/>
              <a:t>,</a:t>
            </a:r>
          </a:p>
          <a:p>
            <a:pPr lvl="1">
              <a:buFont typeface="Wingdings" panose="05000000000000000000" pitchFamily="2" charset="2"/>
              <a:buChar char="§"/>
            </a:pPr>
            <a:r>
              <a:rPr lang="hu-HU" sz="1800" dirty="0" smtClean="0"/>
              <a:t>Lehetőség: A </a:t>
            </a:r>
            <a:r>
              <a:rPr lang="hu-HU" sz="1800" b="1" i="1" dirty="0" smtClean="0"/>
              <a:t>folyamatok ügyfél csoportokra tekintő kialakítása</a:t>
            </a:r>
            <a:r>
              <a:rPr lang="hu-HU" sz="1800" dirty="0" smtClean="0"/>
              <a:t>, a dokumentumok, ügyintézési kommunikáció egyszerűsítése, stb.</a:t>
            </a:r>
          </a:p>
          <a:p>
            <a:pPr lvl="1">
              <a:buFont typeface="Wingdings" panose="05000000000000000000" pitchFamily="2" charset="2"/>
              <a:buChar char="§"/>
            </a:pPr>
            <a:endParaRPr lang="hu-HU" sz="1600" dirty="0"/>
          </a:p>
          <a:p>
            <a:endParaRPr lang="hu-HU" sz="2400" dirty="0"/>
          </a:p>
          <a:p>
            <a:endParaRPr lang="hu-HU" sz="2400" dirty="0"/>
          </a:p>
          <a:p>
            <a:pPr marL="0" indent="0">
              <a:buNone/>
            </a:pPr>
            <a:endParaRPr lang="hu-HU" sz="2400" dirty="0" smtClean="0"/>
          </a:p>
        </p:txBody>
      </p:sp>
    </p:spTree>
    <p:extLst>
      <p:ext uri="{BB962C8B-B14F-4D97-AF65-F5344CB8AC3E}">
        <p14:creationId xmlns:p14="http://schemas.microsoft.com/office/powerpoint/2010/main" val="401726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A kutatás céljai</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268760"/>
            <a:ext cx="8964488" cy="5400600"/>
          </a:xfrm>
        </p:spPr>
        <p:txBody>
          <a:bodyPr/>
          <a:lstStyle/>
          <a:p>
            <a:r>
              <a:rPr lang="hu-HU" sz="2000" dirty="0" smtClean="0"/>
              <a:t>A KÖFOP fejlesztések méréseihez szegmentáltan megközelítést adó ügyféltérkép készüljön, ami az ügyfél méréseket támogatja (alcsoportos, speciális elágazások)</a:t>
            </a:r>
          </a:p>
          <a:p>
            <a:endParaRPr lang="hu-HU" sz="800" dirty="0" smtClean="0"/>
          </a:p>
          <a:p>
            <a:r>
              <a:rPr lang="hu-HU" sz="2000" dirty="0" smtClean="0"/>
              <a:t>Előkutatás </a:t>
            </a:r>
            <a:r>
              <a:rPr lang="hu-HU" sz="2000" dirty="0" smtClean="0"/>
              <a:t>és </a:t>
            </a:r>
            <a:r>
              <a:rPr lang="hu-HU" sz="2000" b="1" i="1" dirty="0" smtClean="0"/>
              <a:t>kvalitatív </a:t>
            </a:r>
            <a:r>
              <a:rPr lang="hu-HU" sz="2000" b="1" i="1" dirty="0" smtClean="0"/>
              <a:t>alapozás </a:t>
            </a:r>
            <a:r>
              <a:rPr lang="hu-HU" sz="2000" dirty="0" smtClean="0"/>
              <a:t>(interjúk, irodalom):</a:t>
            </a:r>
            <a:endParaRPr lang="hu-HU" sz="2000" dirty="0" smtClean="0"/>
          </a:p>
          <a:p>
            <a:pPr lvl="1"/>
            <a:r>
              <a:rPr lang="hu-HU" sz="2000" dirty="0" smtClean="0"/>
              <a:t>Alap célcsoportok meghatározása (KSH és </a:t>
            </a:r>
            <a:r>
              <a:rPr lang="hu-HU" sz="2000" dirty="0" err="1" smtClean="0"/>
              <a:t>stat</a:t>
            </a:r>
            <a:r>
              <a:rPr lang="hu-HU" sz="2000" dirty="0" smtClean="0"/>
              <a:t>.)</a:t>
            </a:r>
          </a:p>
          <a:p>
            <a:pPr lvl="1"/>
            <a:r>
              <a:rPr lang="hu-HU" sz="2000" dirty="0" smtClean="0"/>
              <a:t>Problématérkép és helyzeti tényezők feltárása</a:t>
            </a:r>
          </a:p>
          <a:p>
            <a:pPr lvl="1"/>
            <a:r>
              <a:rPr lang="hu-HU" sz="2000" dirty="0" smtClean="0"/>
              <a:t>Problémák, ügyfelek és ügyintézési interakciók összekapcsolása: Milyen helyzetek, esetek keletkeznek</a:t>
            </a:r>
            <a:r>
              <a:rPr lang="hu-HU" sz="2000" dirty="0" smtClean="0"/>
              <a:t>?</a:t>
            </a:r>
          </a:p>
          <a:p>
            <a:pPr marL="457200" lvl="1" indent="0">
              <a:buNone/>
            </a:pPr>
            <a:endParaRPr lang="hu-HU" sz="800" dirty="0" smtClean="0"/>
          </a:p>
          <a:p>
            <a:r>
              <a:rPr lang="hu-HU" sz="2000" b="1" i="1" dirty="0" smtClean="0"/>
              <a:t>Helyzetek, esetek </a:t>
            </a:r>
            <a:r>
              <a:rPr lang="hu-HU" sz="2000" b="1" i="1" dirty="0"/>
              <a:t>leírása </a:t>
            </a:r>
            <a:r>
              <a:rPr lang="hu-HU" sz="2000" dirty="0" smtClean="0"/>
              <a:t>(eset elemzések, ügyfél </a:t>
            </a:r>
            <a:r>
              <a:rPr lang="hu-HU" sz="2000" dirty="0"/>
              <a:t>profilok, </a:t>
            </a:r>
            <a:r>
              <a:rPr lang="hu-HU" sz="2000" dirty="0" smtClean="0"/>
              <a:t>ügyfél térkép) </a:t>
            </a:r>
            <a:r>
              <a:rPr lang="hu-HU" sz="2000" dirty="0" smtClean="0"/>
              <a:t>amelyek</a:t>
            </a:r>
            <a:r>
              <a:rPr lang="hu-HU" sz="2000" dirty="0" smtClean="0"/>
              <a:t>:</a:t>
            </a:r>
          </a:p>
          <a:p>
            <a:pPr lvl="1"/>
            <a:r>
              <a:rPr lang="hu-HU" sz="2000" dirty="0" smtClean="0"/>
              <a:t>fejlesztési, szabályozási, szervezési, továbbképzési (?) és kapacitás válaszokat igényelhetnek,</a:t>
            </a:r>
          </a:p>
          <a:p>
            <a:pPr lvl="1"/>
            <a:r>
              <a:rPr lang="hu-HU" sz="2000" dirty="0" smtClean="0"/>
              <a:t>Az ügyintézési időkben jelentkeznek és adminisztratív terhet (költségeket is!) befolyásolnak</a:t>
            </a:r>
            <a:r>
              <a:rPr lang="hu-HU" sz="2000" dirty="0" smtClean="0"/>
              <a:t>.</a:t>
            </a:r>
          </a:p>
          <a:p>
            <a:pPr marL="457200" lvl="1" indent="0">
              <a:buNone/>
            </a:pPr>
            <a:endParaRPr lang="hu-HU" sz="800" dirty="0" smtClean="0"/>
          </a:p>
          <a:p>
            <a:pPr marL="342900" lvl="1" indent="-342900">
              <a:buFont typeface="Arial" charset="0"/>
              <a:buChar char="•"/>
            </a:pPr>
            <a:r>
              <a:rPr lang="hu-HU" sz="2000" dirty="0"/>
              <a:t>Egyes szegmensekben a </a:t>
            </a:r>
            <a:r>
              <a:rPr lang="hu-HU" sz="2000" b="1" i="1" dirty="0" smtClean="0"/>
              <a:t>számarányok megismerésére kvantitatív </a:t>
            </a:r>
            <a:r>
              <a:rPr lang="hu-HU" sz="2000" b="1" i="1" dirty="0"/>
              <a:t>adatok </a:t>
            </a:r>
            <a:r>
              <a:rPr lang="hu-HU" sz="2000" dirty="0" smtClean="0"/>
              <a:t>gyűjtése (kérdőíves kutatás N=811 fő)</a:t>
            </a:r>
            <a:endParaRPr lang="hu-HU" sz="2000" dirty="0"/>
          </a:p>
          <a:p>
            <a:endParaRPr lang="hu-HU" sz="2400" dirty="0" smtClean="0"/>
          </a:p>
        </p:txBody>
      </p:sp>
    </p:spTree>
    <p:extLst>
      <p:ext uri="{BB962C8B-B14F-4D97-AF65-F5344CB8AC3E}">
        <p14:creationId xmlns:p14="http://schemas.microsoft.com/office/powerpoint/2010/main" val="151970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Hipotézisek</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484784"/>
            <a:ext cx="9012808" cy="5040560"/>
          </a:xfrm>
        </p:spPr>
        <p:txBody>
          <a:bodyPr/>
          <a:lstStyle/>
          <a:p>
            <a:pPr marL="457200" indent="-457200">
              <a:buFont typeface="+mj-lt"/>
              <a:buAutoNum type="arabicPeriod"/>
            </a:pPr>
            <a:endParaRPr lang="hu-HU" sz="2400" dirty="0" smtClean="0"/>
          </a:p>
          <a:p>
            <a:pPr marL="457200" indent="-457200">
              <a:buFont typeface="+mj-lt"/>
              <a:buAutoNum type="arabicPeriod"/>
            </a:pPr>
            <a:r>
              <a:rPr lang="hu-HU" sz="2400" dirty="0" smtClean="0"/>
              <a:t>Módszertani kérdésként a háttér kutatási célok </a:t>
            </a:r>
            <a:r>
              <a:rPr lang="hu-HU" sz="2400" dirty="0" err="1" smtClean="0"/>
              <a:t>alkalmasságához</a:t>
            </a:r>
            <a:r>
              <a:rPr lang="hu-HU" sz="2400" dirty="0" smtClean="0"/>
              <a:t>: </a:t>
            </a:r>
            <a:r>
              <a:rPr lang="hu-HU" sz="2400" b="1" i="1" dirty="0" smtClean="0"/>
              <a:t>A terepkutatás és a konkrét gyakorlat közvetlen vizsgálata, az </a:t>
            </a:r>
            <a:r>
              <a:rPr lang="hu-HU" sz="2400" b="1" i="1" dirty="0"/>
              <a:t>interakciók feltárása</a:t>
            </a:r>
            <a:r>
              <a:rPr lang="hu-HU" sz="2400" b="1" i="1" dirty="0" smtClean="0"/>
              <a:t> magas hatékonysággal támogatja a fejlesztéseket.</a:t>
            </a:r>
          </a:p>
          <a:p>
            <a:pPr marL="400050" lvl="1" indent="0">
              <a:buNone/>
            </a:pPr>
            <a:r>
              <a:rPr lang="hu-HU" sz="2400" i="1" dirty="0" smtClean="0"/>
              <a:t>(Fókusz: ha az </a:t>
            </a:r>
            <a:r>
              <a:rPr lang="hu-HU" sz="2400" i="1" dirty="0"/>
              <a:t>ügyintézés </a:t>
            </a:r>
            <a:r>
              <a:rPr lang="hu-HU" sz="2400" i="1" dirty="0" smtClean="0"/>
              <a:t>gyakorlatában, interakcióiban </a:t>
            </a:r>
            <a:r>
              <a:rPr lang="hu-HU" sz="2400" i="1" dirty="0"/>
              <a:t>„ott és akkor” érvényesülő adottságokra </a:t>
            </a:r>
            <a:r>
              <a:rPr lang="hu-HU" sz="2400" i="1" dirty="0" smtClean="0"/>
              <a:t>koncentrálunk.)</a:t>
            </a:r>
          </a:p>
          <a:p>
            <a:pPr marL="0" indent="0">
              <a:buNone/>
            </a:pPr>
            <a:endParaRPr lang="hu-HU" sz="2400" dirty="0" smtClean="0"/>
          </a:p>
          <a:p>
            <a:pPr marL="457200" indent="-457200">
              <a:buFont typeface="+mj-lt"/>
              <a:buAutoNum type="arabicPeriod" startAt="2"/>
            </a:pPr>
            <a:r>
              <a:rPr lang="hu-HU" sz="2400" b="1" dirty="0"/>
              <a:t>Nagyon heterogén az atipikusnak mutatkozó ügyfelek köre, de (1) </a:t>
            </a:r>
            <a:r>
              <a:rPr lang="hu-HU" sz="2400" b="1" i="1" dirty="0">
                <a:solidFill>
                  <a:srgbClr val="7030A0"/>
                </a:solidFill>
              </a:rPr>
              <a:t>a problémák </a:t>
            </a:r>
            <a:r>
              <a:rPr lang="hu-HU" sz="2400" dirty="0"/>
              <a:t>(2) a hatékonyságot rontó és (3) ügyfél </a:t>
            </a:r>
            <a:r>
              <a:rPr lang="hu-HU" sz="2400" dirty="0" smtClean="0"/>
              <a:t>és adminisztratív terheket emelő </a:t>
            </a:r>
            <a:r>
              <a:rPr lang="hu-HU" sz="2400" dirty="0"/>
              <a:t>tényezők</a:t>
            </a:r>
            <a:r>
              <a:rPr lang="hu-HU" sz="2400" b="1" dirty="0"/>
              <a:t> </a:t>
            </a:r>
            <a:r>
              <a:rPr lang="hu-HU" sz="2400" b="1" i="1" dirty="0">
                <a:solidFill>
                  <a:srgbClr val="7030A0"/>
                </a:solidFill>
              </a:rPr>
              <a:t>jelentős része kis számú/csak néhány eredeti okból adódik</a:t>
            </a:r>
            <a:r>
              <a:rPr lang="hu-HU" sz="2400" b="1" dirty="0" smtClean="0">
                <a:solidFill>
                  <a:srgbClr val="7030A0"/>
                </a:solidFill>
              </a:rPr>
              <a:t>.</a:t>
            </a:r>
            <a:endParaRPr lang="hu-HU" sz="2400" dirty="0">
              <a:solidFill>
                <a:srgbClr val="7030A0"/>
              </a:solidFill>
            </a:endParaRPr>
          </a:p>
          <a:p>
            <a:endParaRPr lang="hu-HU" sz="2400" dirty="0"/>
          </a:p>
          <a:p>
            <a:endParaRPr lang="hu-HU" sz="2400" dirty="0"/>
          </a:p>
          <a:p>
            <a:pPr marL="0" indent="0">
              <a:buNone/>
            </a:pPr>
            <a:endParaRPr lang="hu-HU" sz="2400" dirty="0" smtClean="0"/>
          </a:p>
        </p:txBody>
      </p:sp>
    </p:spTree>
    <p:extLst>
      <p:ext uri="{BB962C8B-B14F-4D97-AF65-F5344CB8AC3E}">
        <p14:creationId xmlns:p14="http://schemas.microsoft.com/office/powerpoint/2010/main" val="118355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Miért közigazgatás? és mitől „Atipikus” ?</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251520" y="1600200"/>
            <a:ext cx="8784976" cy="4853136"/>
          </a:xfrm>
        </p:spPr>
        <p:txBody>
          <a:bodyPr/>
          <a:lstStyle/>
          <a:p>
            <a:r>
              <a:rPr lang="hu-HU" sz="2000" dirty="0" smtClean="0"/>
              <a:t>Cél téma: </a:t>
            </a:r>
            <a:r>
              <a:rPr lang="hu-HU" sz="2000" b="1" i="1" dirty="0" smtClean="0"/>
              <a:t>A közigazgatási </a:t>
            </a:r>
            <a:r>
              <a:rPr lang="hu-HU" sz="2000" b="1" i="1" dirty="0"/>
              <a:t>ügyintézés szempontjából </a:t>
            </a:r>
            <a:r>
              <a:rPr lang="hu-HU" sz="2000" dirty="0"/>
              <a:t>standard </a:t>
            </a:r>
            <a:r>
              <a:rPr lang="hu-HU" sz="2000" dirty="0" smtClean="0"/>
              <a:t>és a kisebb </a:t>
            </a:r>
            <a:r>
              <a:rPr lang="hu-HU" sz="2000" dirty="0"/>
              <a:t>vagy nagyobb mértékben </a:t>
            </a:r>
            <a:r>
              <a:rPr lang="hu-HU" sz="2000" b="1" i="1" dirty="0"/>
              <a:t>eltérő („atipikus”) </a:t>
            </a:r>
            <a:r>
              <a:rPr lang="hu-HU" sz="2000" b="1" i="1" dirty="0" smtClean="0"/>
              <a:t>alcsoportok </a:t>
            </a:r>
            <a:r>
              <a:rPr lang="hu-HU" sz="2000" dirty="0" smtClean="0"/>
              <a:t>interakciói a közig. gyakorlatban. (Volumen: a „nem speciális” ügyfelek arányát az ügyintézők 60-90% közé teszik)</a:t>
            </a:r>
          </a:p>
          <a:p>
            <a:endParaRPr lang="hu-HU" sz="800" dirty="0" smtClean="0"/>
          </a:p>
          <a:p>
            <a:r>
              <a:rPr lang="hu-HU" sz="2000" dirty="0" smtClean="0"/>
              <a:t>Atipikus: az ügyintézést érintő valamilyen speciális jellemzőkkel, nehézségekkel bírók, </a:t>
            </a:r>
            <a:r>
              <a:rPr lang="hu-HU" sz="2000" b="1" i="1" dirty="0" smtClean="0"/>
              <a:t>akik „atipikus” ügyfél kezelést igényelnek.</a:t>
            </a:r>
          </a:p>
          <a:p>
            <a:endParaRPr lang="hu-HU" sz="800" dirty="0" smtClean="0"/>
          </a:p>
          <a:p>
            <a:r>
              <a:rPr lang="hu-HU" sz="2000" dirty="0" smtClean="0"/>
              <a:t>Maga </a:t>
            </a:r>
            <a:r>
              <a:rPr lang="hu-HU" sz="2000" b="1" i="1" dirty="0"/>
              <a:t>a felosztás kialakítása, leírása is a kutatás tárgya</a:t>
            </a:r>
            <a:r>
              <a:rPr lang="hu-HU" sz="2000" dirty="0" smtClean="0"/>
              <a:t>.</a:t>
            </a:r>
          </a:p>
          <a:p>
            <a:endParaRPr lang="hu-HU" sz="800" dirty="0"/>
          </a:p>
          <a:p>
            <a:r>
              <a:rPr lang="hu-HU" sz="2000" dirty="0" smtClean="0"/>
              <a:t>A </a:t>
            </a:r>
            <a:r>
              <a:rPr lang="hu-HU" sz="2000" b="1" i="1" dirty="0" smtClean="0"/>
              <a:t>hivatal is speciális problémákkal, nehézségekkel találkozik </a:t>
            </a:r>
            <a:r>
              <a:rPr lang="hu-HU" sz="2000" dirty="0" smtClean="0"/>
              <a:t>ilyen helyzetekben</a:t>
            </a:r>
          </a:p>
          <a:p>
            <a:endParaRPr lang="hu-HU" sz="2400" dirty="0"/>
          </a:p>
          <a:p>
            <a:pPr marL="0" indent="0" algn="ctr">
              <a:buNone/>
            </a:pPr>
            <a:r>
              <a:rPr lang="hu-HU" sz="2400" b="1" i="1" dirty="0" smtClean="0">
                <a:solidFill>
                  <a:srgbClr val="7030A0"/>
                </a:solidFill>
              </a:rPr>
              <a:t>Az interakció mindkét oldalán </a:t>
            </a:r>
            <a:r>
              <a:rPr lang="hu-HU" sz="2400" b="1" i="1" dirty="0" smtClean="0">
                <a:solidFill>
                  <a:srgbClr val="7030A0"/>
                </a:solidFill>
              </a:rPr>
              <a:t>megoldandó helyzet </a:t>
            </a:r>
            <a:r>
              <a:rPr lang="hu-HU" sz="2400" b="1" i="1" dirty="0" smtClean="0">
                <a:solidFill>
                  <a:srgbClr val="7030A0"/>
                </a:solidFill>
              </a:rPr>
              <a:t>jelentkezik</a:t>
            </a:r>
            <a:r>
              <a:rPr lang="hu-HU" sz="2400" b="1" i="1" dirty="0" smtClean="0">
                <a:solidFill>
                  <a:srgbClr val="7030A0"/>
                </a:solidFill>
              </a:rPr>
              <a:t>!</a:t>
            </a:r>
          </a:p>
          <a:p>
            <a:pPr marL="0" indent="0" algn="ctr">
              <a:buNone/>
            </a:pPr>
            <a:r>
              <a:rPr lang="hu-HU" sz="2400" b="1" i="1" dirty="0" smtClean="0"/>
              <a:t>(</a:t>
            </a:r>
            <a:r>
              <a:rPr lang="hu-HU" sz="2000" i="1" dirty="0" smtClean="0"/>
              <a:t>Ügyfél oldalon: ügyfél teher, hivatal oldalon adminisztratív teher)</a:t>
            </a:r>
            <a:endParaRPr lang="hu-HU" sz="2000" i="1" dirty="0" smtClean="0"/>
          </a:p>
        </p:txBody>
      </p:sp>
      <p:sp>
        <p:nvSpPr>
          <p:cNvPr id="4" name="Lefelé nyíl 3"/>
          <p:cNvSpPr/>
          <p:nvPr/>
        </p:nvSpPr>
        <p:spPr>
          <a:xfrm>
            <a:off x="4065129" y="4941168"/>
            <a:ext cx="290847"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62154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Esélyegyenlőségi kérdés?</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107504" y="1556792"/>
            <a:ext cx="8856984" cy="4968552"/>
          </a:xfrm>
        </p:spPr>
        <p:txBody>
          <a:bodyPr/>
          <a:lstStyle/>
          <a:p>
            <a:r>
              <a:rPr lang="hu-HU" sz="2000" b="1" i="1" dirty="0" smtClean="0"/>
              <a:t>Nem elsődlegesen </a:t>
            </a:r>
            <a:r>
              <a:rPr lang="hu-HU" sz="2000" dirty="0" smtClean="0"/>
              <a:t>esélyegyenlőségi kérdésként foglalkoztunk a kutatás cél témájával! (Kiindulópontja és eredményei is fontosak esélyegyenlőségi szempontból is!)</a:t>
            </a:r>
          </a:p>
          <a:p>
            <a:r>
              <a:rPr lang="hu-HU" sz="2000" dirty="0" smtClean="0"/>
              <a:t>De az esélyegyenlőségi kérdéseken keresztül is megközelíthető: A digitális átállás </a:t>
            </a:r>
            <a:r>
              <a:rPr lang="hu-HU" sz="2000" b="1" i="1" dirty="0" smtClean="0"/>
              <a:t>merre és milyen terjedéssel haladhat</a:t>
            </a:r>
            <a:r>
              <a:rPr lang="hu-HU" sz="2000" dirty="0" smtClean="0"/>
              <a:t>, ha nagy célcsoportok (30-45%) nehezen tudnak kapcsolódni?</a:t>
            </a:r>
          </a:p>
          <a:p>
            <a:r>
              <a:rPr lang="hu-HU" sz="2000" dirty="0" smtClean="0"/>
              <a:t>Feltárandó: </a:t>
            </a:r>
            <a:r>
              <a:rPr lang="hu-HU" sz="2000" b="1" i="1" dirty="0" smtClean="0"/>
              <a:t>Mihez is tudnak a lakosság fontos és nagy csoportjai nehezen kapcsolódni</a:t>
            </a:r>
            <a:r>
              <a:rPr lang="hu-HU" sz="2000" dirty="0" smtClean="0"/>
              <a:t>? </a:t>
            </a:r>
            <a:r>
              <a:rPr lang="hu-HU" sz="1800" dirty="0" smtClean="0"/>
              <a:t>(A közigazgatáshoz általában? Az online világhoz? A közigazgatási </a:t>
            </a:r>
            <a:r>
              <a:rPr lang="hu-HU" sz="1800" dirty="0" err="1" smtClean="0"/>
              <a:t>digitalizációhoz</a:t>
            </a:r>
            <a:r>
              <a:rPr lang="hu-HU" sz="1800" dirty="0" smtClean="0"/>
              <a:t>? A tartalmakhoz: nyelvezet, ügyintézési gyakorlat, stb., amik átkerülnek a digitális megoldásokba is?)</a:t>
            </a:r>
          </a:p>
          <a:p>
            <a:r>
              <a:rPr lang="hu-HU" sz="2000" b="1" i="1" dirty="0" smtClean="0"/>
              <a:t>Nő-e a szakadék és elérheti-e a digitális közigazgatás a „szakadékon </a:t>
            </a:r>
            <a:r>
              <a:rPr lang="hu-HU" sz="2000" b="1" i="1" dirty="0" err="1" smtClean="0"/>
              <a:t>túliakat</a:t>
            </a:r>
            <a:r>
              <a:rPr lang="hu-HU" sz="2000" b="1" i="1" dirty="0" smtClean="0"/>
              <a:t>”? </a:t>
            </a:r>
            <a:r>
              <a:rPr lang="hu-HU" sz="2000" dirty="0" smtClean="0"/>
              <a:t>(És hol vannak a szakadékok, hol csak árkok, gödrök?)</a:t>
            </a:r>
          </a:p>
          <a:p>
            <a:r>
              <a:rPr lang="hu-HU" sz="2000" dirty="0" smtClean="0"/>
              <a:t>Mi jelent nehézséget?, mi lassít?, mi akadályoz? </a:t>
            </a:r>
            <a:r>
              <a:rPr lang="hu-HU" sz="2000" b="1" i="1" dirty="0" smtClean="0"/>
              <a:t>Mely csoportoknak hoz(hat) </a:t>
            </a:r>
            <a:r>
              <a:rPr lang="hu-HU" sz="2000" b="1" i="1" dirty="0" smtClean="0"/>
              <a:t>a fejlesztési célokhoz képest </a:t>
            </a:r>
            <a:r>
              <a:rPr lang="hu-HU" sz="2000" b="1" i="1" dirty="0" smtClean="0"/>
              <a:t>inkább </a:t>
            </a:r>
            <a:r>
              <a:rPr lang="hu-HU" sz="2000" b="1" i="1" dirty="0" smtClean="0"/>
              <a:t>nehezebb </a:t>
            </a:r>
            <a:r>
              <a:rPr lang="hu-HU" sz="2000" b="1" i="1" dirty="0" smtClean="0"/>
              <a:t>ügyintézést a </a:t>
            </a:r>
            <a:r>
              <a:rPr lang="hu-HU" sz="2000" b="1" i="1" dirty="0" err="1" smtClean="0"/>
              <a:t>digitalizáció</a:t>
            </a:r>
            <a:r>
              <a:rPr lang="hu-HU" sz="2000" b="1" i="1" dirty="0" smtClean="0"/>
              <a:t>?</a:t>
            </a:r>
          </a:p>
          <a:p>
            <a:endParaRPr lang="hu-HU" sz="2400" dirty="0" smtClean="0"/>
          </a:p>
          <a:p>
            <a:endParaRPr lang="hu-HU" sz="2400" dirty="0"/>
          </a:p>
          <a:p>
            <a:pPr marL="0" indent="0">
              <a:buNone/>
            </a:pPr>
            <a:endParaRPr lang="hu-HU" sz="2400" dirty="0" smtClean="0"/>
          </a:p>
        </p:txBody>
      </p:sp>
    </p:spTree>
    <p:extLst>
      <p:ext uri="{BB962C8B-B14F-4D97-AF65-F5344CB8AC3E}">
        <p14:creationId xmlns:p14="http://schemas.microsoft.com/office/powerpoint/2010/main" val="339578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Miért „Tömeg” ? – célcsoportok</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0" y="1412776"/>
            <a:ext cx="9036496" cy="4525963"/>
          </a:xfrm>
        </p:spPr>
        <p:txBody>
          <a:bodyPr/>
          <a:lstStyle/>
          <a:p>
            <a:pPr marL="0" indent="0">
              <a:buNone/>
            </a:pPr>
            <a:r>
              <a:rPr lang="hu-HU" sz="1600" dirty="0" smtClean="0"/>
              <a:t>A kutatás megkezdéséhez </a:t>
            </a:r>
            <a:r>
              <a:rPr lang="hu-HU" sz="1600" b="1" i="1" dirty="0" smtClean="0"/>
              <a:t>előzetesen alapnak tekintett célcsoportok (átfedésben több esetben!)</a:t>
            </a:r>
            <a:r>
              <a:rPr lang="hu-HU" sz="1600" dirty="0" smtClean="0"/>
              <a:t>:</a:t>
            </a:r>
          </a:p>
          <a:p>
            <a:pPr lvl="0"/>
            <a:r>
              <a:rPr lang="hu-HU" sz="1600" dirty="0"/>
              <a:t>A közigazgatással kapcsolatba kerülő </a:t>
            </a:r>
            <a:r>
              <a:rPr lang="hu-HU" sz="1600" b="1" i="1" dirty="0"/>
              <a:t>18-20 éves </a:t>
            </a:r>
            <a:r>
              <a:rPr lang="hu-HU" sz="1600" dirty="0"/>
              <a:t>korosztály (várható adottság: akik tapasztalatok híján még nem értik jól a hivatalt)</a:t>
            </a:r>
          </a:p>
          <a:p>
            <a:pPr lvl="0"/>
            <a:r>
              <a:rPr lang="hu-HU" sz="1600" b="1" i="1" dirty="0"/>
              <a:t>Időskorúak</a:t>
            </a:r>
            <a:r>
              <a:rPr lang="hu-HU" sz="1600" dirty="0"/>
              <a:t> (Akik mozgás nehézségekkel küzdenek, megértési nehézségeket érzékelnek, valamint a jelenlegi, szolgáltató szemléletű hivataltól lényegesen eltérő hivatali attitűd és működésen </a:t>
            </a:r>
            <a:r>
              <a:rPr lang="hu-HU" sz="1600" dirty="0" err="1"/>
              <a:t>szocializálódva</a:t>
            </a:r>
            <a:r>
              <a:rPr lang="hu-HU" sz="1600" dirty="0"/>
              <a:t> nem értik jól, nehezen tudják kiszámítani a hivatal lépéseit.)</a:t>
            </a:r>
          </a:p>
          <a:p>
            <a:pPr lvl="0"/>
            <a:r>
              <a:rPr lang="hu-HU" sz="1600" b="1" i="1" dirty="0"/>
              <a:t>Fogyatékkal élők</a:t>
            </a:r>
            <a:r>
              <a:rPr lang="hu-HU" sz="1600" dirty="0"/>
              <a:t> </a:t>
            </a:r>
            <a:r>
              <a:rPr lang="hu-HU" sz="1600" b="1" i="1" dirty="0"/>
              <a:t>első csoport</a:t>
            </a:r>
            <a:r>
              <a:rPr lang="hu-HU" sz="1600" dirty="0"/>
              <a:t>: a hozzáférésben nehézségekkel találkozók, </a:t>
            </a:r>
            <a:r>
              <a:rPr lang="hu-HU" sz="1600" b="1" i="1" dirty="0"/>
              <a:t>akik kognitív szempontból az épekhez sorolódnak</a:t>
            </a:r>
            <a:r>
              <a:rPr lang="hu-HU" sz="1600" dirty="0"/>
              <a:t> - pl.: mozgás korlátozott és látás sérültek, poszt </a:t>
            </a:r>
            <a:r>
              <a:rPr lang="hu-HU" sz="1600" dirty="0" err="1"/>
              <a:t>lingvális</a:t>
            </a:r>
            <a:r>
              <a:rPr lang="hu-HU" sz="1600" dirty="0"/>
              <a:t> siketek, stb.</a:t>
            </a:r>
          </a:p>
          <a:p>
            <a:pPr lvl="0"/>
            <a:r>
              <a:rPr lang="hu-HU" sz="1600" b="1" i="1" dirty="0"/>
              <a:t>Fogyatékkal élők második </a:t>
            </a:r>
            <a:r>
              <a:rPr lang="hu-HU" sz="1600" dirty="0"/>
              <a:t>csoport: </a:t>
            </a:r>
            <a:r>
              <a:rPr lang="hu-HU" sz="1600" b="1" i="1" dirty="0"/>
              <a:t>akik kognitív nehézségekkel küzdenek </a:t>
            </a:r>
            <a:r>
              <a:rPr lang="hu-HU" sz="1600" dirty="0"/>
              <a:t>– pl.: értelmi fogyatékkal élők, gyámság alatt lévők,</a:t>
            </a:r>
          </a:p>
          <a:p>
            <a:pPr lvl="0"/>
            <a:r>
              <a:rPr lang="hu-HU" sz="1600" b="1" i="1" dirty="0"/>
              <a:t>N</a:t>
            </a:r>
            <a:r>
              <a:rPr lang="hu-HU" sz="1600" b="1" i="1" dirty="0" smtClean="0"/>
              <a:t>yelvi </a:t>
            </a:r>
            <a:r>
              <a:rPr lang="hu-HU" sz="1600" b="1" i="1" dirty="0"/>
              <a:t>kommunikációs szempontból nehézségekkel küzdők</a:t>
            </a:r>
            <a:r>
              <a:rPr lang="hu-HU" sz="1600" dirty="0"/>
              <a:t> – pl.: ide sorolhatók az idegen nyelven kommunikálók és a siketeknek a magyar nyelvi közegben nehezen boldoguló része (pre </a:t>
            </a:r>
            <a:r>
              <a:rPr lang="hu-HU" sz="1600" dirty="0" err="1"/>
              <a:t>lingvális</a:t>
            </a:r>
            <a:r>
              <a:rPr lang="hu-HU" sz="1600" dirty="0"/>
              <a:t> siketség)</a:t>
            </a:r>
          </a:p>
          <a:p>
            <a:pPr lvl="0"/>
            <a:r>
              <a:rPr lang="hu-HU" sz="1600" dirty="0"/>
              <a:t>8 </a:t>
            </a:r>
            <a:r>
              <a:rPr lang="hu-HU" sz="1600" b="1" i="1" dirty="0"/>
              <a:t>általános iskolai végzettségnél nem magasabb képzettségűek </a:t>
            </a:r>
            <a:r>
              <a:rPr lang="hu-HU" sz="1600" b="1" i="1" dirty="0" smtClean="0"/>
              <a:t>(</a:t>
            </a:r>
            <a:r>
              <a:rPr lang="hu-HU" sz="1600" dirty="0" smtClean="0"/>
              <a:t>több dimenzió szerint</a:t>
            </a:r>
            <a:r>
              <a:rPr lang="hu-HU" sz="1600" b="1" i="1" dirty="0" smtClean="0"/>
              <a:t>) </a:t>
            </a:r>
          </a:p>
          <a:p>
            <a:pPr lvl="0"/>
            <a:r>
              <a:rPr lang="hu-HU" sz="1600" b="1" i="1" dirty="0" smtClean="0"/>
              <a:t>a </a:t>
            </a:r>
            <a:r>
              <a:rPr lang="hu-HU" sz="1600" b="1" i="1" dirty="0"/>
              <a:t>szűkített kódban kommunikáló társadalmi csoportok</a:t>
            </a:r>
            <a:r>
              <a:rPr lang="hu-HU" sz="1600" dirty="0"/>
              <a:t> (összetett, bonyolult szövegeket nem jól kezelők, funkcionális analfabéta ügyfelek, stb</a:t>
            </a:r>
            <a:r>
              <a:rPr lang="hu-HU" sz="1600" dirty="0" smtClean="0"/>
              <a:t>.)</a:t>
            </a:r>
            <a:endParaRPr lang="hu-HU" sz="1600" dirty="0"/>
          </a:p>
          <a:p>
            <a:r>
              <a:rPr lang="hu-HU" sz="1600" dirty="0"/>
              <a:t>A </a:t>
            </a:r>
            <a:r>
              <a:rPr lang="hu-HU" sz="1600" b="1" i="1" dirty="0"/>
              <a:t>szocializációs-információs hátrányokkal érkezők </a:t>
            </a:r>
            <a:r>
              <a:rPr lang="hu-HU" sz="1600" dirty="0" smtClean="0"/>
              <a:t>(Idegen közeg a hivatal, nincs </a:t>
            </a:r>
            <a:r>
              <a:rPr lang="hu-HU" sz="1600" dirty="0"/>
              <a:t>gyakorlott viselkedési, helyzet értelmezési és kezelési megoldáskészlet, valamint egyéb szocializáció </a:t>
            </a:r>
            <a:r>
              <a:rPr lang="hu-HU" sz="1600" dirty="0" smtClean="0"/>
              <a:t>és  </a:t>
            </a:r>
            <a:r>
              <a:rPr lang="hu-HU" sz="1600" dirty="0"/>
              <a:t>pszichológiai szakmai szempontok </a:t>
            </a:r>
            <a:r>
              <a:rPr lang="hu-HU" sz="1600" dirty="0" smtClean="0"/>
              <a:t>szerint.)</a:t>
            </a:r>
            <a:endParaRPr lang="hu-HU" sz="1600" dirty="0"/>
          </a:p>
          <a:p>
            <a:endParaRPr lang="hu-HU" sz="1600" dirty="0" smtClean="0"/>
          </a:p>
        </p:txBody>
      </p:sp>
    </p:spTree>
    <p:extLst>
      <p:ext uri="{BB962C8B-B14F-4D97-AF65-F5344CB8AC3E}">
        <p14:creationId xmlns:p14="http://schemas.microsoft.com/office/powerpoint/2010/main" val="278219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A6E7FD-3EC4-3C4B-8EE8-6D4DD770818A}"/>
              </a:ext>
            </a:extLst>
          </p:cNvPr>
          <p:cNvSpPr>
            <a:spLocks noGrp="1"/>
          </p:cNvSpPr>
          <p:nvPr>
            <p:ph type="title"/>
          </p:nvPr>
        </p:nvSpPr>
        <p:spPr/>
        <p:txBody>
          <a:bodyPr/>
          <a:lstStyle/>
          <a:p>
            <a:r>
              <a:rPr lang="hu-HU" sz="2800" b="1" dirty="0" smtClean="0"/>
              <a:t>Miért „Tömeg” ? – célcsoport </a:t>
            </a:r>
            <a:r>
              <a:rPr lang="hu-HU" sz="2800" b="1" dirty="0" smtClean="0"/>
              <a:t>nagyságok</a:t>
            </a:r>
            <a:endParaRPr lang="hu-HU" sz="2800" b="1" dirty="0"/>
          </a:p>
        </p:txBody>
      </p:sp>
      <p:sp>
        <p:nvSpPr>
          <p:cNvPr id="3" name="Tartalom helye 2">
            <a:extLst>
              <a:ext uri="{FF2B5EF4-FFF2-40B4-BE49-F238E27FC236}">
                <a16:creationId xmlns:a16="http://schemas.microsoft.com/office/drawing/2014/main" id="{751B12AD-F555-A845-8C66-3A4913382794}"/>
              </a:ext>
            </a:extLst>
          </p:cNvPr>
          <p:cNvSpPr>
            <a:spLocks noGrp="1"/>
          </p:cNvSpPr>
          <p:nvPr>
            <p:ph idx="1"/>
          </p:nvPr>
        </p:nvSpPr>
        <p:spPr>
          <a:xfrm>
            <a:off x="0" y="1417638"/>
            <a:ext cx="9036496" cy="5179714"/>
          </a:xfrm>
        </p:spPr>
        <p:txBody>
          <a:bodyPr/>
          <a:lstStyle/>
          <a:p>
            <a:pPr marL="0" indent="0">
              <a:buNone/>
            </a:pPr>
            <a:r>
              <a:rPr lang="hu-HU" sz="2200" dirty="0" smtClean="0"/>
              <a:t>Egyes célcsoportos nagyság viszonyok (A 2016-évi </a:t>
            </a:r>
            <a:r>
              <a:rPr lang="hu-HU" sz="2200" dirty="0" err="1" smtClean="0"/>
              <a:t>mikrocenzus</a:t>
            </a:r>
            <a:r>
              <a:rPr lang="hu-HU" sz="2200" dirty="0" smtClean="0"/>
              <a:t> alapján.) a lakosság körében</a:t>
            </a:r>
          </a:p>
          <a:p>
            <a:pPr lvl="3"/>
            <a:r>
              <a:rPr lang="hu-HU" sz="1800" dirty="0" smtClean="0"/>
              <a:t>Mozgáskorlátozottak</a:t>
            </a:r>
            <a:r>
              <a:rPr lang="hu-HU" sz="1800" dirty="0"/>
              <a:t>	</a:t>
            </a:r>
            <a:r>
              <a:rPr lang="hu-HU" sz="1800" dirty="0" smtClean="0"/>
              <a:t>	</a:t>
            </a:r>
            <a:r>
              <a:rPr lang="hu-HU" sz="1800" dirty="0" smtClean="0"/>
              <a:t>	196</a:t>
            </a:r>
            <a:r>
              <a:rPr lang="hu-HU" sz="1800" dirty="0"/>
              <a:t> 111 fő</a:t>
            </a:r>
          </a:p>
          <a:p>
            <a:pPr lvl="3"/>
            <a:r>
              <a:rPr lang="hu-HU" sz="1800" dirty="0"/>
              <a:t>Vakok és </a:t>
            </a:r>
            <a:r>
              <a:rPr lang="hu-HU" sz="1800" dirty="0" err="1"/>
              <a:t>gyengénlátók</a:t>
            </a:r>
            <a:r>
              <a:rPr lang="hu-HU" sz="1800" dirty="0"/>
              <a:t>	</a:t>
            </a:r>
            <a:r>
              <a:rPr lang="hu-HU" sz="1800" dirty="0" smtClean="0"/>
              <a:t>	61</a:t>
            </a:r>
            <a:r>
              <a:rPr lang="hu-HU" sz="1800" dirty="0"/>
              <a:t> 819 fő</a:t>
            </a:r>
          </a:p>
          <a:p>
            <a:pPr lvl="3"/>
            <a:r>
              <a:rPr lang="hu-HU" sz="1800" dirty="0"/>
              <a:t>Nagyothallók, siketek	</a:t>
            </a:r>
            <a:r>
              <a:rPr lang="hu-HU" sz="1800" dirty="0" smtClean="0"/>
              <a:t>	</a:t>
            </a:r>
            <a:r>
              <a:rPr lang="hu-HU" sz="1800" dirty="0" smtClean="0"/>
              <a:t>	52</a:t>
            </a:r>
            <a:r>
              <a:rPr lang="hu-HU" sz="1800" dirty="0"/>
              <a:t> 410 fő</a:t>
            </a:r>
          </a:p>
          <a:p>
            <a:pPr lvl="3"/>
            <a:r>
              <a:rPr lang="hu-HU" sz="1800" dirty="0"/>
              <a:t>Értelmi fogyatékosok	</a:t>
            </a:r>
            <a:r>
              <a:rPr lang="hu-HU" sz="1800" dirty="0" smtClean="0"/>
              <a:t>	</a:t>
            </a:r>
            <a:r>
              <a:rPr lang="hu-HU" sz="1800" dirty="0" smtClean="0"/>
              <a:t>	53</a:t>
            </a:r>
            <a:r>
              <a:rPr lang="hu-HU" sz="1800" dirty="0"/>
              <a:t> 603 fő</a:t>
            </a:r>
          </a:p>
          <a:p>
            <a:pPr lvl="3"/>
            <a:r>
              <a:rPr lang="hu-HU" sz="1800" dirty="0"/>
              <a:t>Idősek	</a:t>
            </a:r>
            <a:r>
              <a:rPr lang="hu-HU" sz="1800" dirty="0" smtClean="0"/>
              <a:t>			2 </a:t>
            </a:r>
            <a:r>
              <a:rPr lang="hu-HU" sz="1800" dirty="0"/>
              <a:t>584 830 fő</a:t>
            </a:r>
          </a:p>
          <a:p>
            <a:pPr lvl="3"/>
            <a:r>
              <a:rPr lang="hu-HU" sz="1800" dirty="0"/>
              <a:t>Fiatalok	</a:t>
            </a:r>
            <a:r>
              <a:rPr lang="hu-HU" sz="1800" dirty="0" smtClean="0"/>
              <a:t>			298</a:t>
            </a:r>
            <a:r>
              <a:rPr lang="hu-HU" sz="1800" dirty="0"/>
              <a:t> 756 fő</a:t>
            </a:r>
          </a:p>
          <a:p>
            <a:pPr lvl="3"/>
            <a:r>
              <a:rPr lang="hu-HU" sz="1800" dirty="0"/>
              <a:t>Alacsony iskolai végzettségűek	</a:t>
            </a:r>
            <a:r>
              <a:rPr lang="hu-HU" sz="1800" dirty="0" smtClean="0"/>
              <a:t>	1 </a:t>
            </a:r>
            <a:r>
              <a:rPr lang="hu-HU" sz="1800" dirty="0"/>
              <a:t>829 634 fő</a:t>
            </a:r>
          </a:p>
          <a:p>
            <a:pPr marL="0" indent="0">
              <a:buNone/>
            </a:pPr>
            <a:endParaRPr lang="hu-HU" sz="800" dirty="0" smtClean="0"/>
          </a:p>
          <a:p>
            <a:pPr marL="0" indent="0">
              <a:buNone/>
            </a:pPr>
            <a:r>
              <a:rPr lang="hu-HU" sz="2200" dirty="0" smtClean="0"/>
              <a:t>Nem felsorolt nagy „csoportképző szempontok, kategóriák”:</a:t>
            </a:r>
          </a:p>
          <a:p>
            <a:pPr lvl="3"/>
            <a:r>
              <a:rPr lang="hu-HU" dirty="0"/>
              <a:t>szocializációs-információs hátrányokkal </a:t>
            </a:r>
            <a:r>
              <a:rPr lang="hu-HU" dirty="0" smtClean="0"/>
              <a:t>érkezők</a:t>
            </a:r>
            <a:endParaRPr lang="hu-HU" dirty="0"/>
          </a:p>
          <a:p>
            <a:pPr lvl="3"/>
            <a:r>
              <a:rPr lang="hu-HU" dirty="0"/>
              <a:t>nyelvi kommunikációs szempontból nehézségekkel </a:t>
            </a:r>
            <a:r>
              <a:rPr lang="hu-HU" dirty="0" smtClean="0"/>
              <a:t>küzdők</a:t>
            </a:r>
          </a:p>
          <a:p>
            <a:pPr marL="1371600" lvl="3" indent="0">
              <a:buNone/>
            </a:pPr>
            <a:endParaRPr lang="hu-HU" sz="800" dirty="0" smtClean="0"/>
          </a:p>
          <a:p>
            <a:pPr marL="0" lvl="3" indent="0" algn="ctr">
              <a:buNone/>
            </a:pPr>
            <a:r>
              <a:rPr lang="hu-HU" b="1" i="1" dirty="0">
                <a:solidFill>
                  <a:srgbClr val="7030A0"/>
                </a:solidFill>
              </a:rPr>
              <a:t>Megközelítésünk tehát nem a perifériát vizsgálja, hanem az ügyfelek kb. 40-55% át, akik az </a:t>
            </a:r>
            <a:r>
              <a:rPr lang="hu-HU" b="1" i="1" dirty="0" err="1">
                <a:solidFill>
                  <a:srgbClr val="7030A0"/>
                </a:solidFill>
              </a:rPr>
              <a:t>admin</a:t>
            </a:r>
            <a:r>
              <a:rPr lang="hu-HU" b="1" i="1" dirty="0">
                <a:solidFill>
                  <a:srgbClr val="7030A0"/>
                </a:solidFill>
              </a:rPr>
              <a:t>. </a:t>
            </a:r>
            <a:r>
              <a:rPr lang="hu-HU" b="1" i="1" dirty="0" smtClean="0">
                <a:solidFill>
                  <a:srgbClr val="7030A0"/>
                </a:solidFill>
              </a:rPr>
              <a:t>teher mérések (várhatóan) nagyobb </a:t>
            </a:r>
            <a:r>
              <a:rPr lang="hu-HU" b="1" i="1" dirty="0">
                <a:solidFill>
                  <a:srgbClr val="7030A0"/>
                </a:solidFill>
              </a:rPr>
              <a:t>részében jelennek meg!</a:t>
            </a:r>
            <a:endParaRPr lang="hu-HU" b="1" i="1" dirty="0">
              <a:solidFill>
                <a:srgbClr val="7030A0"/>
              </a:solidFill>
            </a:endParaRPr>
          </a:p>
          <a:p>
            <a:pPr marL="0" indent="0">
              <a:buNone/>
            </a:pPr>
            <a:endParaRPr lang="hu-HU" sz="1600" dirty="0" smtClean="0"/>
          </a:p>
        </p:txBody>
      </p:sp>
    </p:spTree>
    <p:extLst>
      <p:ext uri="{BB962C8B-B14F-4D97-AF65-F5344CB8AC3E}">
        <p14:creationId xmlns:p14="http://schemas.microsoft.com/office/powerpoint/2010/main" val="3877282036"/>
      </p:ext>
    </p:extLst>
  </p:cSld>
  <p:clrMapOvr>
    <a:masterClrMapping/>
  </p:clrMapOvr>
</p:sld>
</file>

<file path=ppt/theme/theme1.xml><?xml version="1.0" encoding="utf-8"?>
<a:theme xmlns:a="http://schemas.openxmlformats.org/drawingml/2006/main" name="Té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éni 1. sé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12942</TotalTime>
  <Words>5848</Words>
  <Application>Microsoft Office PowerPoint</Application>
  <PresentationFormat>Diavetítés a képernyőre (4:3 oldalarány)</PresentationFormat>
  <Paragraphs>200</Paragraphs>
  <Slides>16</Slides>
  <Notes>16</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16</vt:i4>
      </vt:variant>
    </vt:vector>
  </HeadingPairs>
  <TitlesOfParts>
    <vt:vector size="21" baseType="lpstr">
      <vt:lpstr>Arial</vt:lpstr>
      <vt:lpstr>Calibri</vt:lpstr>
      <vt:lpstr>Times New Roman</vt:lpstr>
      <vt:lpstr>Wingdings</vt:lpstr>
      <vt:lpstr>Téma1</vt:lpstr>
      <vt:lpstr>„Atipikus tömeg”   A közigazgatási ügyintézés gyakorlatában az ügyfél adottságaiból eredő tényezők vizsgálata – atipikus ügyfélkörök meghatározása és leíró problémaorientált kutatása</vt:lpstr>
      <vt:lpstr>Céljaink ma</vt:lpstr>
      <vt:lpstr>Kiinduló pontok</vt:lpstr>
      <vt:lpstr>A kutatás céljai</vt:lpstr>
      <vt:lpstr>Hipotézisek</vt:lpstr>
      <vt:lpstr>Miért közigazgatás? és mitől „Atipikus” ?</vt:lpstr>
      <vt:lpstr>Esélyegyenlőségi kérdés?</vt:lpstr>
      <vt:lpstr>Miért „Tömeg” ? – célcsoportok</vt:lpstr>
      <vt:lpstr>Miért „Tömeg” ? – célcsoport nagyságok</vt:lpstr>
      <vt:lpstr>Két probléma mintázat…</vt:lpstr>
      <vt:lpstr>Két probléma mintázat…</vt:lpstr>
      <vt:lpstr>Interakciók és helyzeti tényezők a gyakorlatban I.  (+)</vt:lpstr>
      <vt:lpstr>Interakciók és helyzeti tényezők a gyakorlatban II. ( - )</vt:lpstr>
      <vt:lpstr>Eredmények - előzetesen</vt:lpstr>
      <vt:lpstr>Lehetséges kezelési szintek</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Közszolgálati Nemzetközi Képzési Központ</dc:title>
  <dc:creator>benedekm</dc:creator>
  <cp:lastModifiedBy>Csuhai Sándor</cp:lastModifiedBy>
  <cp:revision>557</cp:revision>
  <dcterms:created xsi:type="dcterms:W3CDTF">2013-06-13T11:33:32Z</dcterms:created>
  <dcterms:modified xsi:type="dcterms:W3CDTF">2021-05-12T08:28:47Z</dcterms:modified>
</cp:coreProperties>
</file>